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4"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Lst>
  <p:sldSz cy="5143500" cx="9144000"/>
  <p:notesSz cx="6858000" cy="9144000"/>
  <p:embeddedFontLst>
    <p:embeddedFont>
      <p:font typeface="Raleway"/>
      <p:regular r:id="rId96"/>
      <p:bold r:id="rId97"/>
      <p:italic r:id="rId98"/>
      <p:boldItalic r:id="rId99"/>
    </p:embeddedFont>
    <p:embeddedFont>
      <p:font typeface="Hanken Grotesk"/>
      <p:regular r:id="rId100"/>
      <p:bold r:id="rId101"/>
      <p:italic r:id="rId102"/>
      <p:boldItalic r:id="rId103"/>
    </p:embeddedFont>
    <p:embeddedFont>
      <p:font typeface="Raleway ExtraBold"/>
      <p:bold r:id="rId104"/>
      <p:boldItalic r:id="rId105"/>
    </p:embeddedFont>
    <p:embeddedFont>
      <p:font typeface="Roboto"/>
      <p:regular r:id="rId106"/>
      <p:bold r:id="rId107"/>
      <p:italic r:id="rId108"/>
      <p:boldItalic r:id="rId109"/>
    </p:embeddedFont>
    <p:embeddedFont>
      <p:font typeface="Lato"/>
      <p:regular r:id="rId110"/>
      <p:bold r:id="rId111"/>
      <p:italic r:id="rId112"/>
      <p:boldItalic r:id="rId113"/>
    </p:embeddedFont>
    <p:embeddedFont>
      <p:font typeface="Corbel"/>
      <p:regular r:id="rId114"/>
      <p:bold r:id="rId115"/>
      <p:italic r:id="rId116"/>
      <p:boldItalic r:id="rId117"/>
    </p:embeddedFont>
    <p:embeddedFont>
      <p:font typeface="Raleway Black"/>
      <p:bold r:id="rId118"/>
      <p:boldItalic r:id="rId1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Roboto-bold.fntdata"/><Relationship Id="rId106" Type="http://schemas.openxmlformats.org/officeDocument/2006/relationships/font" Target="fonts/Roboto-regular.fntdata"/><Relationship Id="rId105" Type="http://schemas.openxmlformats.org/officeDocument/2006/relationships/font" Target="fonts/RalewayExtraBold-boldItalic.fntdata"/><Relationship Id="rId104" Type="http://schemas.openxmlformats.org/officeDocument/2006/relationships/font" Target="fonts/RalewayExtraBold-bold.fntdata"/><Relationship Id="rId109" Type="http://schemas.openxmlformats.org/officeDocument/2006/relationships/font" Target="fonts/Roboto-boldItalic.fntdata"/><Relationship Id="rId108" Type="http://schemas.openxmlformats.org/officeDocument/2006/relationships/font" Target="fonts/Roboto-italic.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ankenGrotesk-boldItalic.fntdata"/><Relationship Id="rId102" Type="http://schemas.openxmlformats.org/officeDocument/2006/relationships/font" Target="fonts/HankenGrotesk-italic.fntdata"/><Relationship Id="rId101" Type="http://schemas.openxmlformats.org/officeDocument/2006/relationships/font" Target="fonts/HankenGrotesk-bold.fntdata"/><Relationship Id="rId100" Type="http://schemas.openxmlformats.org/officeDocument/2006/relationships/font" Target="fonts/HankenGrotesk-regular.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Raleway-bold.fntdata"/><Relationship Id="rId96" Type="http://schemas.openxmlformats.org/officeDocument/2006/relationships/font" Target="fonts/Raleway-regular.fntdata"/><Relationship Id="rId11" Type="http://schemas.openxmlformats.org/officeDocument/2006/relationships/slide" Target="slides/slide6.xml"/><Relationship Id="rId99" Type="http://schemas.openxmlformats.org/officeDocument/2006/relationships/font" Target="fonts/Raleway-boldItalic.fntdata"/><Relationship Id="rId10" Type="http://schemas.openxmlformats.org/officeDocument/2006/relationships/slide" Target="slides/slide5.xml"/><Relationship Id="rId98" Type="http://schemas.openxmlformats.org/officeDocument/2006/relationships/font" Target="fonts/Raleway-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RalewayBlack-bold.fntdata"/><Relationship Id="rId117" Type="http://schemas.openxmlformats.org/officeDocument/2006/relationships/font" Target="fonts/Corbel-boldItalic.fntdata"/><Relationship Id="rId116" Type="http://schemas.openxmlformats.org/officeDocument/2006/relationships/font" Target="fonts/Corbel-italic.fntdata"/><Relationship Id="rId115" Type="http://schemas.openxmlformats.org/officeDocument/2006/relationships/font" Target="fonts/Corbel-bold.fntdata"/><Relationship Id="rId119" Type="http://schemas.openxmlformats.org/officeDocument/2006/relationships/font" Target="fonts/RalewayBlack-boldItalic.fntdata"/><Relationship Id="rId15" Type="http://schemas.openxmlformats.org/officeDocument/2006/relationships/slide" Target="slides/slide10.xml"/><Relationship Id="rId110" Type="http://schemas.openxmlformats.org/officeDocument/2006/relationships/font" Target="fonts/Lato-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Corbel-regular.fntdata"/><Relationship Id="rId18" Type="http://schemas.openxmlformats.org/officeDocument/2006/relationships/slide" Target="slides/slide13.xml"/><Relationship Id="rId113" Type="http://schemas.openxmlformats.org/officeDocument/2006/relationships/font" Target="fonts/Lato-boldItalic.fntdata"/><Relationship Id="rId112" Type="http://schemas.openxmlformats.org/officeDocument/2006/relationships/font" Target="fonts/Lato-italic.fntdata"/><Relationship Id="rId111" Type="http://schemas.openxmlformats.org/officeDocument/2006/relationships/font" Target="fonts/Lato-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ieeexplore.ieee.org/stamp/stamp.jsp?tp=&amp;arnumber=9581146" TargetMode="External"/><Relationship Id="rId3" Type="http://schemas.openxmlformats.org/officeDocument/2006/relationships/hyperlink" Target="https://arxiv.org/pdf/1709.06298.pdf" TargetMode="Externa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c33e3f0b5b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2c33e3f0b5b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t>GANs are used to generate a wide range of data, including images, Music and text.</a:t>
            </a:r>
            <a:endParaRPr/>
          </a:p>
          <a:p>
            <a:pPr indent="-298450" lvl="0" marL="457200" rtl="0" algn="l">
              <a:lnSpc>
                <a:spcPct val="115000"/>
              </a:lnSpc>
              <a:spcBef>
                <a:spcPts val="1200"/>
              </a:spcBef>
              <a:spcAft>
                <a:spcPts val="0"/>
              </a:spcAft>
              <a:buSzPts val="1100"/>
              <a:buAutoNum type="arabicPeriod"/>
            </a:pPr>
            <a:r>
              <a:rPr lang="en"/>
              <a:t>Creating data (train a classifier but don’t have enough data)</a:t>
            </a:r>
            <a:endParaRPr/>
          </a:p>
          <a:p>
            <a:pPr indent="-298450" lvl="0" marL="457200" rtl="0" algn="l">
              <a:lnSpc>
                <a:spcPct val="115000"/>
              </a:lnSpc>
              <a:spcBef>
                <a:spcPts val="0"/>
              </a:spcBef>
              <a:spcAft>
                <a:spcPts val="0"/>
              </a:spcAft>
              <a:buSzPts val="1100"/>
              <a:buAutoNum type="arabicPeriod"/>
            </a:pPr>
            <a:r>
              <a:rPr lang="en"/>
              <a:t>If you want to increase image resolution without having to introduce artifacts.</a:t>
            </a:r>
            <a:endParaRPr/>
          </a:p>
          <a:p>
            <a:pPr indent="-298450" lvl="0" marL="457200" rtl="0" algn="l">
              <a:lnSpc>
                <a:spcPct val="115000"/>
              </a:lnSpc>
              <a:spcBef>
                <a:spcPts val="0"/>
              </a:spcBef>
              <a:spcAft>
                <a:spcPts val="0"/>
              </a:spcAft>
              <a:buSzPts val="1100"/>
              <a:buAutoNum type="arabicPeriod"/>
            </a:pPr>
            <a:r>
              <a:rPr lang="en"/>
              <a:t>Or realistically morph audio from one speaker to another without having identical recordings from both speakers</a:t>
            </a:r>
            <a:endParaRPr/>
          </a:p>
          <a:p>
            <a:pPr indent="-298450" lvl="0" marL="457200" rtl="0" algn="l">
              <a:lnSpc>
                <a:spcPct val="115000"/>
              </a:lnSpc>
              <a:spcBef>
                <a:spcPts val="0"/>
              </a:spcBef>
              <a:spcAft>
                <a:spcPts val="0"/>
              </a:spcAft>
              <a:buSzPts val="1100"/>
              <a:buAutoNum type="arabicPeriod"/>
            </a:pPr>
            <a:r>
              <a:rPr lang="en"/>
              <a:t>GANs can produce accurate representations of human faces</a:t>
            </a:r>
            <a:endParaRPr/>
          </a:p>
          <a:p>
            <a:pPr indent="-298450" lvl="0" marL="457200" rtl="0" algn="l">
              <a:lnSpc>
                <a:spcPct val="115000"/>
              </a:lnSpc>
              <a:spcBef>
                <a:spcPts val="0"/>
              </a:spcBef>
              <a:spcAft>
                <a:spcPts val="0"/>
              </a:spcAft>
              <a:buSzPts val="1100"/>
              <a:buAutoNum type="arabicPeriod"/>
            </a:pPr>
            <a:r>
              <a:rPr lang="en"/>
              <a:t>GANs can be used to create new characters for video games.</a:t>
            </a:r>
            <a:endParaRPr/>
          </a:p>
          <a:p>
            <a:pPr indent="-298450" lvl="0" marL="457200" rtl="0" algn="l">
              <a:lnSpc>
                <a:spcPct val="115000"/>
              </a:lnSpc>
              <a:spcBef>
                <a:spcPts val="0"/>
              </a:spcBef>
              <a:spcAft>
                <a:spcPts val="0"/>
              </a:spcAft>
              <a:buSzPts val="1100"/>
              <a:buAutoNum type="arabicPeriod"/>
            </a:pPr>
            <a:r>
              <a:rPr lang="en"/>
              <a:t>GANs can be used to create new fashion designs that reflect existing ones.</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spcBef>
                <a:spcPts val="12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9" name="Shape 759"/>
        <p:cNvGrpSpPr/>
        <p:nvPr/>
      </p:nvGrpSpPr>
      <p:grpSpPr>
        <a:xfrm>
          <a:off x="0" y="0"/>
          <a:ext cx="0" cy="0"/>
          <a:chOff x="0" y="0"/>
          <a:chExt cx="0" cy="0"/>
        </a:xfrm>
      </p:grpSpPr>
      <p:sp>
        <p:nvSpPr>
          <p:cNvPr id="760" name="Google Shape;760;g2bdc93f7d3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1" name="Google Shape;761;g2bdc93f7d3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4" name="Shape 764"/>
        <p:cNvGrpSpPr/>
        <p:nvPr/>
      </p:nvGrpSpPr>
      <p:grpSpPr>
        <a:xfrm>
          <a:off x="0" y="0"/>
          <a:ext cx="0" cy="0"/>
          <a:chOff x="0" y="0"/>
          <a:chExt cx="0" cy="0"/>
        </a:xfrm>
      </p:grpSpPr>
      <p:sp>
        <p:nvSpPr>
          <p:cNvPr id="765" name="Google Shape;765;g26bccf0807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6" name="Google Shape;766;g26bccf0807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26ad394412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26ad394412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6ad394412d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6ad394412d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1" name="Shape 791"/>
        <p:cNvGrpSpPr/>
        <p:nvPr/>
      </p:nvGrpSpPr>
      <p:grpSpPr>
        <a:xfrm>
          <a:off x="0" y="0"/>
          <a:ext cx="0" cy="0"/>
          <a:chOff x="0" y="0"/>
          <a:chExt cx="0" cy="0"/>
        </a:xfrm>
      </p:grpSpPr>
      <p:sp>
        <p:nvSpPr>
          <p:cNvPr id="792" name="Google Shape;792;g2c237f5cb67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3" name="Google Shape;793;g2c237f5cb67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0" name="Shape 800"/>
        <p:cNvGrpSpPr/>
        <p:nvPr/>
      </p:nvGrpSpPr>
      <p:grpSpPr>
        <a:xfrm>
          <a:off x="0" y="0"/>
          <a:ext cx="0" cy="0"/>
          <a:chOff x="0" y="0"/>
          <a:chExt cx="0" cy="0"/>
        </a:xfrm>
      </p:grpSpPr>
      <p:sp>
        <p:nvSpPr>
          <p:cNvPr id="801" name="Google Shape;801;g2c421ebbb2f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2c421ebbb2f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7" name="Shape 807"/>
        <p:cNvGrpSpPr/>
        <p:nvPr/>
      </p:nvGrpSpPr>
      <p:grpSpPr>
        <a:xfrm>
          <a:off x="0" y="0"/>
          <a:ext cx="0" cy="0"/>
          <a:chOff x="0" y="0"/>
          <a:chExt cx="0" cy="0"/>
        </a:xfrm>
      </p:grpSpPr>
      <p:sp>
        <p:nvSpPr>
          <p:cNvPr id="808" name="Google Shape;808;g26ad39441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9" name="Google Shape;809;g26ad39441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c421ebbb2f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2c421ebbb2f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5" name="Shape 825"/>
        <p:cNvGrpSpPr/>
        <p:nvPr/>
      </p:nvGrpSpPr>
      <p:grpSpPr>
        <a:xfrm>
          <a:off x="0" y="0"/>
          <a:ext cx="0" cy="0"/>
          <a:chOff x="0" y="0"/>
          <a:chExt cx="0" cy="0"/>
        </a:xfrm>
      </p:grpSpPr>
      <p:sp>
        <p:nvSpPr>
          <p:cNvPr id="826" name="Google Shape;826;g2c237f5cb6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2c237f5cb6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26ada016a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26ada016a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6bccf0807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6bccf0807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9" name="Shape 839"/>
        <p:cNvGrpSpPr/>
        <p:nvPr/>
      </p:nvGrpSpPr>
      <p:grpSpPr>
        <a:xfrm>
          <a:off x="0" y="0"/>
          <a:ext cx="0" cy="0"/>
          <a:chOff x="0" y="0"/>
          <a:chExt cx="0" cy="0"/>
        </a:xfrm>
      </p:grpSpPr>
      <p:sp>
        <p:nvSpPr>
          <p:cNvPr id="840" name="Google Shape;840;g2c33e3f0b5b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1" name="Google Shape;841;g2c33e3f0b5b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26b3802e52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26b3802e52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c37d847ace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c37d847ace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6b3802e525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6b3802e525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8" name="Shape 888"/>
        <p:cNvGrpSpPr/>
        <p:nvPr/>
      </p:nvGrpSpPr>
      <p:grpSpPr>
        <a:xfrm>
          <a:off x="0" y="0"/>
          <a:ext cx="0" cy="0"/>
          <a:chOff x="0" y="0"/>
          <a:chExt cx="0" cy="0"/>
        </a:xfrm>
      </p:grpSpPr>
      <p:sp>
        <p:nvSpPr>
          <p:cNvPr id="889" name="Google Shape;889;g26b3802e525_1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0" name="Google Shape;890;g26b3802e525_1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6b3802e525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6b3802e525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3" name="Shape 913"/>
        <p:cNvGrpSpPr/>
        <p:nvPr/>
      </p:nvGrpSpPr>
      <p:grpSpPr>
        <a:xfrm>
          <a:off x="0" y="0"/>
          <a:ext cx="0" cy="0"/>
          <a:chOff x="0" y="0"/>
          <a:chExt cx="0" cy="0"/>
        </a:xfrm>
      </p:grpSpPr>
      <p:sp>
        <p:nvSpPr>
          <p:cNvPr id="914" name="Google Shape;914;g26bccf0807e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26bccf0807e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2bdc93f7d34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2bdc93f7d34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26bccf0807e_2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26bccf0807e_2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2c33e3f0b5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2c33e3f0b5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0" name="Shape 950"/>
        <p:cNvGrpSpPr/>
        <p:nvPr/>
      </p:nvGrpSpPr>
      <p:grpSpPr>
        <a:xfrm>
          <a:off x="0" y="0"/>
          <a:ext cx="0" cy="0"/>
          <a:chOff x="0" y="0"/>
          <a:chExt cx="0" cy="0"/>
        </a:xfrm>
      </p:grpSpPr>
      <p:sp>
        <p:nvSpPr>
          <p:cNvPr id="951" name="Google Shape;951;g2c421ebbb2f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2" name="Google Shape;952;g2c421ebbb2f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8" name="Shape 958"/>
        <p:cNvGrpSpPr/>
        <p:nvPr/>
      </p:nvGrpSpPr>
      <p:grpSpPr>
        <a:xfrm>
          <a:off x="0" y="0"/>
          <a:ext cx="0" cy="0"/>
          <a:chOff x="0" y="0"/>
          <a:chExt cx="0" cy="0"/>
        </a:xfrm>
      </p:grpSpPr>
      <p:sp>
        <p:nvSpPr>
          <p:cNvPr id="959" name="Google Shape;959;g2c421ebbb2f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0" name="Google Shape;960;g2c421ebbb2f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4" name="Shape 964"/>
        <p:cNvGrpSpPr/>
        <p:nvPr/>
      </p:nvGrpSpPr>
      <p:grpSpPr>
        <a:xfrm>
          <a:off x="0" y="0"/>
          <a:ext cx="0" cy="0"/>
          <a:chOff x="0" y="0"/>
          <a:chExt cx="0" cy="0"/>
        </a:xfrm>
      </p:grpSpPr>
      <p:sp>
        <p:nvSpPr>
          <p:cNvPr id="965" name="Google Shape;965;g26b3802e525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6" name="Google Shape;966;g26b3802e525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4" name="Shape 1064"/>
        <p:cNvGrpSpPr/>
        <p:nvPr/>
      </p:nvGrpSpPr>
      <p:grpSpPr>
        <a:xfrm>
          <a:off x="0" y="0"/>
          <a:ext cx="0" cy="0"/>
          <a:chOff x="0" y="0"/>
          <a:chExt cx="0" cy="0"/>
        </a:xfrm>
      </p:grpSpPr>
      <p:sp>
        <p:nvSpPr>
          <p:cNvPr id="1065" name="Google Shape;1065;g26b3802e525_1_1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6" name="Google Shape;1066;g26b3802e525_1_1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26b3802e525_1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26b3802e525_1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g2c35b0a78c4_0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6" name="Google Shape;1266;g2c35b0a78c4_0_7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2c237f5cb67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2c237f5cb67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2c237f5cb67_2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9" name="Google Shape;1279;g2c237f5cb67_2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2c237f5cb67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6" name="Google Shape;1286;g2c237f5cb67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2" name="Shape 1292"/>
        <p:cNvGrpSpPr/>
        <p:nvPr/>
      </p:nvGrpSpPr>
      <p:grpSpPr>
        <a:xfrm>
          <a:off x="0" y="0"/>
          <a:ext cx="0" cy="0"/>
          <a:chOff x="0" y="0"/>
          <a:chExt cx="0" cy="0"/>
        </a:xfrm>
      </p:grpSpPr>
      <p:sp>
        <p:nvSpPr>
          <p:cNvPr id="1293" name="Google Shape;1293;g2c4e4eb70f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4" name="Google Shape;1294;g2c4e4eb70f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5" name="Shape 685"/>
        <p:cNvGrpSpPr/>
        <p:nvPr/>
      </p:nvGrpSpPr>
      <p:grpSpPr>
        <a:xfrm>
          <a:off x="0" y="0"/>
          <a:ext cx="0" cy="0"/>
          <a:chOff x="0" y="0"/>
          <a:chExt cx="0" cy="0"/>
        </a:xfrm>
      </p:grpSpPr>
      <p:sp>
        <p:nvSpPr>
          <p:cNvPr id="686" name="Google Shape;686;g2c06aa521f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7" name="Google Shape;687;g2c06aa521f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GANs are in innovation in machine learning.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8" name="Shape 1298"/>
        <p:cNvGrpSpPr/>
        <p:nvPr/>
      </p:nvGrpSpPr>
      <p:grpSpPr>
        <a:xfrm>
          <a:off x="0" y="0"/>
          <a:ext cx="0" cy="0"/>
          <a:chOff x="0" y="0"/>
          <a:chExt cx="0" cy="0"/>
        </a:xfrm>
      </p:grpSpPr>
      <p:sp>
        <p:nvSpPr>
          <p:cNvPr id="1299" name="Google Shape;1299;g2c421ebbb2f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0" name="Google Shape;1300;g2c421ebbb2f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6" name="Shape 1306"/>
        <p:cNvGrpSpPr/>
        <p:nvPr/>
      </p:nvGrpSpPr>
      <p:grpSpPr>
        <a:xfrm>
          <a:off x="0" y="0"/>
          <a:ext cx="0" cy="0"/>
          <a:chOff x="0" y="0"/>
          <a:chExt cx="0" cy="0"/>
        </a:xfrm>
      </p:grpSpPr>
      <p:sp>
        <p:nvSpPr>
          <p:cNvPr id="1307" name="Google Shape;1307;g2c421ebbb2f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8" name="Google Shape;1308;g2c421ebbb2f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3" name="Shape 1313"/>
        <p:cNvGrpSpPr/>
        <p:nvPr/>
      </p:nvGrpSpPr>
      <p:grpSpPr>
        <a:xfrm>
          <a:off x="0" y="0"/>
          <a:ext cx="0" cy="0"/>
          <a:chOff x="0" y="0"/>
          <a:chExt cx="0" cy="0"/>
        </a:xfrm>
      </p:grpSpPr>
      <p:sp>
        <p:nvSpPr>
          <p:cNvPr id="1314" name="Google Shape;1314;g2c421ebbb2f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5" name="Google Shape;1315;g2c421ebbb2f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9" name="Shape 1319"/>
        <p:cNvGrpSpPr/>
        <p:nvPr/>
      </p:nvGrpSpPr>
      <p:grpSpPr>
        <a:xfrm>
          <a:off x="0" y="0"/>
          <a:ext cx="0" cy="0"/>
          <a:chOff x="0" y="0"/>
          <a:chExt cx="0" cy="0"/>
        </a:xfrm>
      </p:grpSpPr>
      <p:sp>
        <p:nvSpPr>
          <p:cNvPr id="1320" name="Google Shape;1320;g2c237f5cb67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1" name="Google Shape;1321;g2c237f5cb67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a:t>
            </a:r>
            <a:r>
              <a:rPr lang="en"/>
              <a:t>. Additionally, it reduces the architectural complexity by eliminating the need for separate pooling layers, making the network more streamlined and easier to train.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3rd.The purpose of including noise as input to the generator is to introduce variability and randomness into the generated data.</a:t>
            </a:r>
            <a:endParaRPr/>
          </a:p>
          <a:p>
            <a:pPr indent="-298450" lvl="0" marL="457200" rtl="0" algn="l">
              <a:spcBef>
                <a:spcPts val="0"/>
              </a:spcBef>
              <a:spcAft>
                <a:spcPts val="0"/>
              </a:spcAft>
              <a:buSzPts val="1100"/>
              <a:buChar char="●"/>
            </a:pPr>
            <a:r>
              <a:rPr lang="en"/>
              <a:t>By varying the values of the noise vector Z, the generator can produce a diverse range of outputs, leading to the generation of diverse and realistic-looking data samples.</a:t>
            </a:r>
            <a:endParaRPr/>
          </a:p>
          <a:p>
            <a:pPr indent="-298450" lvl="0" marL="457200" rtl="0" algn="l">
              <a:spcBef>
                <a:spcPts val="0"/>
              </a:spcBef>
              <a:spcAft>
                <a:spcPts val="0"/>
              </a:spcAft>
              <a:buSzPts val="1100"/>
              <a:buChar char="●"/>
            </a:pPr>
            <a:r>
              <a:rPr lang="en"/>
              <a:t>The generator learns to associate different patterns in the noise vector with different features in the generated data, enabling it to capture complex and diverse patterns during training.</a:t>
            </a:r>
            <a:endParaRPr sz="1200">
              <a:solidFill>
                <a:srgbClr val="ECECEC"/>
              </a:solidFill>
              <a:highlight>
                <a:srgbClr val="212121"/>
              </a:highlight>
              <a:latin typeface="Roboto"/>
              <a:ea typeface="Roboto"/>
              <a:cs typeface="Roboto"/>
              <a:sym typeface="Roboto"/>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6" name="Shape 1326"/>
        <p:cNvGrpSpPr/>
        <p:nvPr/>
      </p:nvGrpSpPr>
      <p:grpSpPr>
        <a:xfrm>
          <a:off x="0" y="0"/>
          <a:ext cx="0" cy="0"/>
          <a:chOff x="0" y="0"/>
          <a:chExt cx="0" cy="0"/>
        </a:xfrm>
      </p:grpSpPr>
      <p:sp>
        <p:nvSpPr>
          <p:cNvPr id="1327" name="Google Shape;1327;g2c237f5cb67_2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8" name="Google Shape;1328;g2c237f5cb67_2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1st. Generator Collapse: happens when the generator network fails to produce a diverse range of outputs and instead collapses to generating only a few or even a single output pattern repeatedly.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3rd.  Relu F(x) = max(0,x).  Promotes sparsity and preventing vanishing gradient.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	TanH: Bounded output range -1 to 1.</a:t>
            </a:r>
            <a:endParaRPr/>
          </a:p>
          <a:p>
            <a:pPr indent="457200" lvl="0" marL="457200" rtl="0" algn="l">
              <a:spcBef>
                <a:spcPts val="0"/>
              </a:spcBef>
              <a:spcAft>
                <a:spcPts val="0"/>
              </a:spcAft>
              <a:buNone/>
            </a:pPr>
            <a:r>
              <a:rPr lang="en"/>
              <a:t>Helps output values withing a specific range. Which is </a:t>
            </a:r>
            <a:r>
              <a:rPr lang="en"/>
              <a:t>suitable</a:t>
            </a:r>
            <a:r>
              <a:rPr lang="en"/>
              <a:t> for certain data distributions, such as color values in images.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2" name="Shape 1332"/>
        <p:cNvGrpSpPr/>
        <p:nvPr/>
      </p:nvGrpSpPr>
      <p:grpSpPr>
        <a:xfrm>
          <a:off x="0" y="0"/>
          <a:ext cx="0" cy="0"/>
          <a:chOff x="0" y="0"/>
          <a:chExt cx="0" cy="0"/>
        </a:xfrm>
      </p:grpSpPr>
      <p:sp>
        <p:nvSpPr>
          <p:cNvPr id="1333" name="Google Shape;1333;g2c421ebbb2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4" name="Google Shape;1334;g2c421ebbb2f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left side:</a:t>
            </a:r>
            <a:endParaRPr/>
          </a:p>
          <a:p>
            <a:pPr indent="0" lvl="0" marL="0" rtl="0" algn="l">
              <a:spcBef>
                <a:spcPts val="0"/>
              </a:spcBef>
              <a:spcAft>
                <a:spcPts val="0"/>
              </a:spcAft>
              <a:buNone/>
            </a:pPr>
            <a:r>
              <a:rPr lang="en"/>
              <a:t>	Input: The generator begins with a random noise vector of size 100.</a:t>
            </a:r>
            <a:endParaRPr/>
          </a:p>
          <a:p>
            <a:pPr indent="0" lvl="0" marL="0" rtl="0" algn="l">
              <a:spcBef>
                <a:spcPts val="0"/>
              </a:spcBef>
              <a:spcAft>
                <a:spcPts val="0"/>
              </a:spcAft>
              <a:buNone/>
            </a:pPr>
            <a:r>
              <a:t/>
            </a:r>
            <a:endParaRPr/>
          </a:p>
          <a:p>
            <a:pPr indent="-298450" lvl="0" marL="457200" rtl="0" algn="l">
              <a:spcBef>
                <a:spcPts val="0"/>
              </a:spcBef>
              <a:spcAft>
                <a:spcPts val="0"/>
              </a:spcAft>
              <a:buSzPts val="1100"/>
              <a:buChar char="●"/>
            </a:pPr>
            <a:r>
              <a:rPr lang="en"/>
              <a:t>Projection and Reshaping: This noise vector is first projected into a denser layer and then reshaped, forming the foundation for the upcoming layers.</a:t>
            </a:r>
            <a:endParaRPr/>
          </a:p>
          <a:p>
            <a:pPr indent="-298450" lvl="0" marL="457200" rtl="0" algn="l">
              <a:spcBef>
                <a:spcPts val="0"/>
              </a:spcBef>
              <a:spcAft>
                <a:spcPts val="0"/>
              </a:spcAft>
              <a:buSzPts val="1100"/>
              <a:buChar char="●"/>
            </a:pPr>
            <a:r>
              <a:rPr lang="en"/>
              <a:t>Transposed Convolutions ("deconv"): The reshaped vector goes through several layers of transposed convolutions. These layers progressively upsample the input vector, increasing its dimensionality to produce a two-dimensional image structure</a:t>
            </a:r>
            <a:endParaRPr/>
          </a:p>
          <a:p>
            <a:pPr indent="-298450" lvl="0" marL="457200" rtl="0" algn="l">
              <a:spcBef>
                <a:spcPts val="0"/>
              </a:spcBef>
              <a:spcAft>
                <a:spcPts val="0"/>
              </a:spcAft>
              <a:buSzPts val="1100"/>
              <a:buChar char="●"/>
            </a:pPr>
            <a:r>
              <a:rPr lang="en"/>
              <a:t>Output: The final layer outputs a 64x64x1 image, which represents the generated fake image.</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
              <a:t>Discriminator (Right Side)</a:t>
            </a:r>
            <a:endParaRPr/>
          </a:p>
          <a:p>
            <a:pPr indent="-298450" lvl="0" marL="457200" rtl="0" algn="l">
              <a:spcBef>
                <a:spcPts val="0"/>
              </a:spcBef>
              <a:spcAft>
                <a:spcPts val="0"/>
              </a:spcAft>
              <a:buSzPts val="1100"/>
              <a:buChar char="●"/>
            </a:pPr>
            <a:r>
              <a:rPr lang="en"/>
              <a:t>Input: The discriminator takes in an image, which could be real or generated by the generator.</a:t>
            </a:r>
            <a:endParaRPr/>
          </a:p>
          <a:p>
            <a:pPr indent="-298450" lvl="0" marL="457200" rtl="0" algn="l">
              <a:spcBef>
                <a:spcPts val="0"/>
              </a:spcBef>
              <a:spcAft>
                <a:spcPts val="0"/>
              </a:spcAft>
              <a:buSzPts val="1100"/>
              <a:buChar char="●"/>
            </a:pPr>
            <a:r>
              <a:rPr lang="en"/>
              <a:t>Convolutional Layers: It consists of several convolutional layers that act as feature extractors. These layers perform the opposite operation of the generator's transposed convolutions:</a:t>
            </a:r>
            <a:endParaRPr/>
          </a:p>
          <a:p>
            <a:pPr indent="-298450" lvl="0" marL="457200" rtl="0" algn="l">
              <a:spcBef>
                <a:spcPts val="0"/>
              </a:spcBef>
              <a:spcAft>
                <a:spcPts val="0"/>
              </a:spcAft>
              <a:buSzPts val="1100"/>
              <a:buChar char="●"/>
            </a:pPr>
            <a:r>
              <a:rPr lang="en"/>
              <a:t>Output: The last convolution layer is flattened and then passed through a final output layer with a single neuron, which uses a sigmoid activation function to output a probability score indicating whether the input image is real or fake.</a:t>
            </a:r>
            <a:endParaRPr/>
          </a:p>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9" name="Shape 1339"/>
        <p:cNvGrpSpPr/>
        <p:nvPr/>
      </p:nvGrpSpPr>
      <p:grpSpPr>
        <a:xfrm>
          <a:off x="0" y="0"/>
          <a:ext cx="0" cy="0"/>
          <a:chOff x="0" y="0"/>
          <a:chExt cx="0" cy="0"/>
        </a:xfrm>
      </p:grpSpPr>
      <p:sp>
        <p:nvSpPr>
          <p:cNvPr id="1340" name="Google Shape;1340;g2c35b0a78c4_0_7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1" name="Google Shape;1341;g2c35b0a78c4_0_7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2c432d3a40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7" name="Google Shape;1347;g2c432d3a40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2c432d3a40c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2c432d3a40c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8" name="Shape 1358"/>
        <p:cNvGrpSpPr/>
        <p:nvPr/>
      </p:nvGrpSpPr>
      <p:grpSpPr>
        <a:xfrm>
          <a:off x="0" y="0"/>
          <a:ext cx="0" cy="0"/>
          <a:chOff x="0" y="0"/>
          <a:chExt cx="0" cy="0"/>
        </a:xfrm>
      </p:grpSpPr>
      <p:sp>
        <p:nvSpPr>
          <p:cNvPr id="1359" name="Google Shape;1359;g2c432d3a40c_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0" name="Google Shape;1360;g2c432d3a40c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2c33e3f0b5b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2c33e3f0b5b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Supervised Learning</a:t>
            </a:r>
            <a:endParaRPr b="1"/>
          </a:p>
          <a:p>
            <a:pPr indent="0" lvl="0" marL="0" rtl="0" algn="l">
              <a:spcBef>
                <a:spcPts val="0"/>
              </a:spcBef>
              <a:spcAft>
                <a:spcPts val="0"/>
              </a:spcAft>
              <a:buNone/>
            </a:pPr>
            <a:r>
              <a:rPr lang="en"/>
              <a:t>A typical ML problem involves using a model to make a prediction. Doing this requires having a </a:t>
            </a:r>
            <a:r>
              <a:rPr lang="en"/>
              <a:t>training</a:t>
            </a:r>
            <a:r>
              <a:rPr lang="en"/>
              <a:t> dataset that is used to train the model, that is comprised of multiple examples called samples, and each of these samples have input variables (X) </a:t>
            </a:r>
            <a:endParaRPr/>
          </a:p>
          <a:p>
            <a:pPr indent="0" lvl="0" marL="0" rtl="0" algn="l">
              <a:spcBef>
                <a:spcPts val="0"/>
              </a:spcBef>
              <a:spcAft>
                <a:spcPts val="0"/>
              </a:spcAft>
              <a:buNone/>
            </a:pPr>
            <a:r>
              <a:rPr lang="en"/>
              <a:t>and output class labels (y).</a:t>
            </a:r>
            <a:endParaRPr/>
          </a:p>
          <a:p>
            <a:pPr indent="0" lvl="0" marL="0" rtl="0" algn="l">
              <a:spcBef>
                <a:spcPts val="0"/>
              </a:spcBef>
              <a:spcAft>
                <a:spcPts val="0"/>
              </a:spcAft>
              <a:buNone/>
            </a:pPr>
            <a:r>
              <a:rPr lang="en"/>
              <a:t>A model is trained by showing examples of inputs, having it predict the outputs, and then correcting the model to make the outputs more like the expected outputs. This correction of the model is called </a:t>
            </a:r>
            <a:r>
              <a:rPr lang="en"/>
              <a:t>supervised</a:t>
            </a:r>
            <a:r>
              <a:rPr lang="en"/>
              <a:t> learning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
              <a:t>Unsupervised learning</a:t>
            </a:r>
            <a:endParaRPr b="1"/>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where the model is only given the input variables (</a:t>
            </a:r>
            <a:r>
              <a:rPr i="1" lang="en">
                <a:solidFill>
                  <a:schemeClr val="dk1"/>
                </a:solidFill>
              </a:rPr>
              <a:t>X</a:t>
            </a:r>
            <a:r>
              <a:rPr lang="en">
                <a:solidFill>
                  <a:schemeClr val="dk1"/>
                </a:solidFill>
              </a:rPr>
              <a:t>) and the problem does not have any output variables (</a:t>
            </a:r>
            <a:r>
              <a:rPr i="1" lang="en">
                <a:solidFill>
                  <a:schemeClr val="dk1"/>
                </a:solidFill>
              </a:rPr>
              <a:t>y</a:t>
            </a:r>
            <a:r>
              <a:rPr lang="en">
                <a:solidFill>
                  <a:schemeClr val="dk1"/>
                </a:solidFill>
              </a:rPr>
              <a:t>).</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 model is constructed by extracting or summarizing the patterns in the input data. There is no correction of the model, as the model is not predicting anything.</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2c432d3a40c_2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6" name="Google Shape;1366;g2c432d3a40c_2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2c432d3a40c_2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2c432d3a40c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2c4980503c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2c4980503c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2c1c5813e6a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2c1c5813e6a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c1c5813e6a_1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c1c5813e6a_1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g2c1c5813e6a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2" name="Google Shape;1402;g2c1c5813e6a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2c1c5813e6a_1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2c1c5813e6a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c49c4ff632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2c49c4ff632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3" name="Shape 1423"/>
        <p:cNvGrpSpPr/>
        <p:nvPr/>
      </p:nvGrpSpPr>
      <p:grpSpPr>
        <a:xfrm>
          <a:off x="0" y="0"/>
          <a:ext cx="0" cy="0"/>
          <a:chOff x="0" y="0"/>
          <a:chExt cx="0" cy="0"/>
        </a:xfrm>
      </p:grpSpPr>
      <p:sp>
        <p:nvSpPr>
          <p:cNvPr id="1424" name="Google Shape;1424;g2c49c4ff632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5" name="Google Shape;1425;g2c49c4ff632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c49c4ff632_3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c49c4ff632_3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3" name="Shape 703"/>
        <p:cNvGrpSpPr/>
        <p:nvPr/>
      </p:nvGrpSpPr>
      <p:grpSpPr>
        <a:xfrm>
          <a:off x="0" y="0"/>
          <a:ext cx="0" cy="0"/>
          <a:chOff x="0" y="0"/>
          <a:chExt cx="0" cy="0"/>
        </a:xfrm>
      </p:grpSpPr>
      <p:sp>
        <p:nvSpPr>
          <p:cNvPr id="704" name="Google Shape;704;g2c12137b66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5" name="Google Shape;705;g2c12137b66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There are many kinds of generative models and GANs are just one kind of them</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Adversarial learning means just that it </a:t>
            </a:r>
            <a:r>
              <a:rPr b="1" lang="en">
                <a:solidFill>
                  <a:schemeClr val="dk1"/>
                </a:solidFill>
              </a:rPr>
              <a:t>trains two different networks and pits them against each other</a:t>
            </a:r>
            <a:r>
              <a:rPr lang="en">
                <a:solidFill>
                  <a:schemeClr val="dk1"/>
                </a:solidFill>
              </a:rPr>
              <a:t>. One network generates new data by taking an input data sample and modifying it as much as possible. The other network tries to predict whether the generated data output belongs in the original dataset.</a:t>
            </a:r>
            <a:endParaRPr>
              <a:solidFill>
                <a:schemeClr val="dk1"/>
              </a:solidFill>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2c49c4ff632_3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7" name="Google Shape;1437;g2c49c4ff632_3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1" name="Shape 1441"/>
        <p:cNvGrpSpPr/>
        <p:nvPr/>
      </p:nvGrpSpPr>
      <p:grpSpPr>
        <a:xfrm>
          <a:off x="0" y="0"/>
          <a:ext cx="0" cy="0"/>
          <a:chOff x="0" y="0"/>
          <a:chExt cx="0" cy="0"/>
        </a:xfrm>
      </p:grpSpPr>
      <p:sp>
        <p:nvSpPr>
          <p:cNvPr id="1442" name="Google Shape;1442;g2c49c4ff632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3" name="Google Shape;1443;g2c49c4ff632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2c1c5813e6a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0" name="Google Shape;1450;g2c1c5813e6a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2b6e05112d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5" name="Google Shape;1455;g2b6e05112d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b6e05112da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b6e05112da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Roboto"/>
              <a:buChar char="●"/>
            </a:pPr>
            <a:r>
              <a:rPr lang="en" sz="1300">
                <a:solidFill>
                  <a:schemeClr val="dk1"/>
                </a:solidFill>
                <a:latin typeface="Roboto"/>
                <a:ea typeface="Roboto"/>
                <a:cs typeface="Roboto"/>
                <a:sym typeface="Roboto"/>
              </a:rPr>
              <a:t>have enabled GANs both to expand to a diversity of new domains and to continuously improve on the state-of-the-art in classical areas such as image generation.</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bdc93f7d34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2bdc93f7d34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Don’t talk about this too much in depth </a:t>
            </a:r>
            <a:r>
              <a:rPr lang="en"/>
              <a:t>because</a:t>
            </a:r>
            <a:r>
              <a:rPr lang="en"/>
              <a:t> the next weeks group will talk about it.</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5" name="Shape 1475"/>
        <p:cNvGrpSpPr/>
        <p:nvPr/>
      </p:nvGrpSpPr>
      <p:grpSpPr>
        <a:xfrm>
          <a:off x="0" y="0"/>
          <a:ext cx="0" cy="0"/>
          <a:chOff x="0" y="0"/>
          <a:chExt cx="0" cy="0"/>
        </a:xfrm>
      </p:grpSpPr>
      <p:sp>
        <p:nvSpPr>
          <p:cNvPr id="1476" name="Google Shape;1476;g2bdc93f7d34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7" name="Google Shape;1477;g2bdc93f7d34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https://learnandburn.ai/p/how-to-train-a-drag-gan#:~:text=GANs%20are%20trained%20using%20a,DragGAN's%20case%2C%20fake%20images).</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2c14d8caa1f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2c14d8caa1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2bdc93f7d34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2bdc93f7d34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00" u="sng">
                <a:solidFill>
                  <a:srgbClr val="009384"/>
                </a:solidFill>
                <a:latin typeface="Roboto"/>
                <a:ea typeface="Roboto"/>
                <a:cs typeface="Roboto"/>
                <a:sym typeface="Roboto"/>
                <a:hlinkClick r:id="rId2">
                  <a:extLst>
                    <a:ext uri="{A12FA001-AC4F-418D-AE19-62706E023703}">
                      <ahyp:hlinkClr val="tx"/>
                    </a:ext>
                  </a:extLst>
                </a:hlinkClick>
              </a:rPr>
              <a:t>https://ieeexplore.ieee.org/stamp/stamp.jsp?tp=&amp;arnumber=9581146</a:t>
            </a:r>
            <a:endParaRPr/>
          </a:p>
          <a:p>
            <a:pPr indent="0" lvl="0" marL="0" rtl="0" algn="l">
              <a:lnSpc>
                <a:spcPct val="115000"/>
              </a:lnSpc>
              <a:spcBef>
                <a:spcPts val="1200"/>
              </a:spcBef>
              <a:spcAft>
                <a:spcPts val="0"/>
              </a:spcAft>
              <a:buClr>
                <a:schemeClr val="dk1"/>
              </a:buClr>
              <a:buSzPts val="1100"/>
              <a:buFont typeface="Arial"/>
              <a:buNone/>
            </a:pPr>
            <a:r>
              <a:t/>
            </a:r>
            <a:endParaRPr/>
          </a:p>
          <a:p>
            <a:pPr indent="0" lvl="0" marL="0" rtl="0" algn="l">
              <a:lnSpc>
                <a:spcPct val="115000"/>
              </a:lnSpc>
              <a:spcBef>
                <a:spcPts val="1200"/>
              </a:spcBef>
              <a:spcAft>
                <a:spcPts val="0"/>
              </a:spcAft>
              <a:buClr>
                <a:schemeClr val="dk1"/>
              </a:buClr>
              <a:buSzPts val="1100"/>
              <a:buFont typeface="Arial"/>
              <a:buNone/>
            </a:pPr>
            <a:r>
              <a:rPr lang="en"/>
              <a:t>https://salu133445.github.io/musegan/model</a:t>
            </a:r>
            <a:endParaRPr/>
          </a:p>
          <a:p>
            <a:pPr indent="0" lvl="0" marL="0" rtl="0" algn="l">
              <a:lnSpc>
                <a:spcPct val="115000"/>
              </a:lnSpc>
              <a:spcBef>
                <a:spcPts val="1200"/>
              </a:spcBef>
              <a:spcAft>
                <a:spcPts val="0"/>
              </a:spcAft>
              <a:buClr>
                <a:schemeClr val="dk1"/>
              </a:buClr>
              <a:buSzPts val="1100"/>
              <a:buFont typeface="Arial"/>
              <a:buNone/>
            </a:pPr>
            <a:r>
              <a:t/>
            </a:r>
            <a:endParaRPr/>
          </a:p>
          <a:p>
            <a:pPr indent="-298450" lvl="1" marL="914400" rtl="0" algn="l">
              <a:lnSpc>
                <a:spcPct val="115000"/>
              </a:lnSpc>
              <a:spcBef>
                <a:spcPts val="1200"/>
              </a:spcBef>
              <a:spcAft>
                <a:spcPts val="0"/>
              </a:spcAft>
              <a:buClr>
                <a:schemeClr val="dk1"/>
              </a:buClr>
              <a:buSzPts val="1100"/>
              <a:buFont typeface="Roboto"/>
              <a:buChar char="○"/>
            </a:pPr>
            <a:r>
              <a:rPr lang="en">
                <a:solidFill>
                  <a:schemeClr val="dk1"/>
                </a:solidFill>
                <a:latin typeface="Roboto"/>
                <a:ea typeface="Roboto"/>
                <a:cs typeface="Roboto"/>
                <a:sym typeface="Roboto"/>
              </a:rPr>
              <a:t>Ie. patterns, repeating parts of a song.</a:t>
            </a:r>
            <a:endParaRPr/>
          </a:p>
          <a:p>
            <a:pPr indent="0" lvl="0" marL="0" rtl="0" algn="l">
              <a:lnSpc>
                <a:spcPct val="115000"/>
              </a:lnSpc>
              <a:spcBef>
                <a:spcPts val="1200"/>
              </a:spcBef>
              <a:spcAft>
                <a:spcPts val="0"/>
              </a:spcAft>
              <a:buClr>
                <a:schemeClr val="dk1"/>
              </a:buClr>
              <a:buSzPts val="1100"/>
              <a:buFont typeface="Arial"/>
              <a:buNone/>
            </a:pPr>
            <a:r>
              <a:rPr lang="en" u="sng">
                <a:solidFill>
                  <a:schemeClr val="hlink"/>
                </a:solidFill>
                <a:hlinkClick r:id="rId3"/>
              </a:rPr>
              <a:t>https://arxiv.org/pdf/1709.06298.pdf</a:t>
            </a:r>
            <a:endParaRPr/>
          </a:p>
          <a:p>
            <a:pPr indent="-311150" lvl="0" marL="457200" rtl="0" algn="l">
              <a:lnSpc>
                <a:spcPct val="115000"/>
              </a:lnSpc>
              <a:spcBef>
                <a:spcPts val="1200"/>
              </a:spcBef>
              <a:spcAft>
                <a:spcPts val="0"/>
              </a:spcAft>
              <a:buClr>
                <a:srgbClr val="666666"/>
              </a:buClr>
              <a:buSzPts val="1300"/>
              <a:buFont typeface="Roboto"/>
              <a:buChar char="●"/>
            </a:pPr>
            <a:r>
              <a:rPr lang="en" sz="1300">
                <a:solidFill>
                  <a:srgbClr val="666666"/>
                </a:solidFill>
                <a:latin typeface="Roboto"/>
                <a:ea typeface="Roboto"/>
                <a:cs typeface="Roboto"/>
                <a:sym typeface="Roboto"/>
              </a:rPr>
              <a:t>MuseGAN typically operates on a representation of music called a piano-roll matrix. In this matrix, each row represents a different pitch, and each column represents a time step. The values in the matrix indicate whether a note is being played for each pitch at each time step. This representation allows MuseGAN to capture the temporal evolution of musical notes across multiple tracks</a:t>
            </a:r>
            <a:endParaRPr sz="1300">
              <a:solidFill>
                <a:srgbClr val="666666"/>
              </a:solidFill>
              <a:latin typeface="Roboto"/>
              <a:ea typeface="Roboto"/>
              <a:cs typeface="Roboto"/>
              <a:sym typeface="Roboto"/>
            </a:endParaRPr>
          </a:p>
          <a:p>
            <a:pPr indent="-311150" lvl="0" marL="457200" rtl="0" algn="l">
              <a:lnSpc>
                <a:spcPct val="115000"/>
              </a:lnSpc>
              <a:spcBef>
                <a:spcPts val="0"/>
              </a:spcBef>
              <a:spcAft>
                <a:spcPts val="0"/>
              </a:spcAft>
              <a:buClr>
                <a:srgbClr val="666666"/>
              </a:buClr>
              <a:buSzPts val="1300"/>
              <a:buFont typeface="Roboto"/>
              <a:buChar char="●"/>
            </a:pPr>
            <a:r>
              <a:rPr lang="en">
                <a:solidFill>
                  <a:schemeClr val="dk1"/>
                </a:solidFill>
                <a:latin typeface="Roboto"/>
                <a:ea typeface="Roboto"/>
                <a:cs typeface="Roboto"/>
                <a:sym typeface="Roboto"/>
              </a:rPr>
              <a:t> - which is easily recognizable to not being authentic to humans</a:t>
            </a:r>
            <a:endParaRPr sz="1300">
              <a:solidFill>
                <a:srgbClr val="666666"/>
              </a:solidFill>
              <a:latin typeface="Roboto"/>
              <a:ea typeface="Roboto"/>
              <a:cs typeface="Roboto"/>
              <a:sym typeface="Roboto"/>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5" name="Shape 1495"/>
        <p:cNvGrpSpPr/>
        <p:nvPr/>
      </p:nvGrpSpPr>
      <p:grpSpPr>
        <a:xfrm>
          <a:off x="0" y="0"/>
          <a:ext cx="0" cy="0"/>
          <a:chOff x="0" y="0"/>
          <a:chExt cx="0" cy="0"/>
        </a:xfrm>
      </p:grpSpPr>
      <p:sp>
        <p:nvSpPr>
          <p:cNvPr id="1496" name="Google Shape;1496;g2c47df876f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7" name="Google Shape;1497;g2c47df876f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2c33e3f0b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2c33e3f0b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5" name="Shape 1505"/>
        <p:cNvGrpSpPr/>
        <p:nvPr/>
      </p:nvGrpSpPr>
      <p:grpSpPr>
        <a:xfrm>
          <a:off x="0" y="0"/>
          <a:ext cx="0" cy="0"/>
          <a:chOff x="0" y="0"/>
          <a:chExt cx="0" cy="0"/>
        </a:xfrm>
      </p:grpSpPr>
      <p:sp>
        <p:nvSpPr>
          <p:cNvPr id="1506" name="Google Shape;1506;g2c42023e058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7" name="Google Shape;1507;g2c42023e058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1" name="Shape 1511"/>
        <p:cNvGrpSpPr/>
        <p:nvPr/>
      </p:nvGrpSpPr>
      <p:grpSpPr>
        <a:xfrm>
          <a:off x="0" y="0"/>
          <a:ext cx="0" cy="0"/>
          <a:chOff x="0" y="0"/>
          <a:chExt cx="0" cy="0"/>
        </a:xfrm>
      </p:grpSpPr>
      <p:sp>
        <p:nvSpPr>
          <p:cNvPr id="1512" name="Google Shape;1512;g2bdc93f7d34_1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3" name="Google Shape;1513;g2bdc93f7d34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bdc93f7d34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bdc93f7d34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bdc93f7d34_1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2bdc93f7d34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solidFill>
                  <a:srgbClr val="666666"/>
                </a:solidFill>
                <a:latin typeface="Roboto"/>
                <a:ea typeface="Roboto"/>
                <a:cs typeface="Roboto"/>
                <a:sym typeface="Roboto"/>
              </a:rPr>
              <a:t>6.6 MalFox The creation of MalFox, a GAN model for creating attacks and new malware [61] gave an important and powerful tool to those testing or attacking existing systems. MalFox is an amalgamation of parser, generator, and discriminator layers, which takes as input Windows Portable Executable files, or PEs, and outputs the same executables. This makes it a more practical tool that the more common adversarial example generators which often take an image created by a feature extraction process and don’t create functioning malware in pre-approved file types. Since its inception, MalFox has undergone more than one transformation, but even the original version shows the power of GAN-based schemes for attack purposes. The initial experiments were used against pre-trained classifiers – Decision Tree; Random Forest; Logistic Regression; Support Vector Machine; Multi-Layer Perceptron; Vote; Long Short-Term Memory; Bi-directional LSTM; LSTM Average; Bi-LSTM Average; LSTM Attention; and BiLSTM Attention. The evasion rate – the percentage of times the program was classified as benign by the systems - MalFox achieved was 99% minimum across the board. This is a stunning display of the power of these schemes. Furthermore, when tested against the open-access giant VirusShare, the detection rate was only 29.7% on average. The evasion rate on the same was averaged as 56.2%. MalFox and the experiments done show exactly how powerful these schemes can be.</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None/>
            </a:pPr>
            <a:r>
              <a:rPr lang="en" sz="1300">
                <a:solidFill>
                  <a:srgbClr val="666666"/>
                </a:solidFill>
                <a:latin typeface="Roboto"/>
                <a:ea typeface="Roboto"/>
                <a:cs typeface="Roboto"/>
                <a:sym typeface="Roboto"/>
              </a:rPr>
              <a:t>For random forest and decision trees, the TPRs on adversarial examples range from 0.16% to 0.20% for both the training set and the test set, while the TPRs on the original samples are all greater than 93%. When using other classifiers as the black-box detector, MalGAN is able to decrease the TPR on generated adversarial examples to zero for both the training set and the test set. That is to say, for all of the backend classifiers, the black-box detector can hardly detect any malware generated by the generator. The proposed model has successfully learned to bypass these machine learning based malware detection algorithms.</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1200"/>
              </a:spcAft>
              <a:buClr>
                <a:schemeClr val="dk1"/>
              </a:buClr>
              <a:buSzPts val="1100"/>
              <a:buFont typeface="Arial"/>
              <a:buNone/>
            </a:pPr>
            <a:r>
              <a:t/>
            </a:r>
            <a:endParaRPr sz="1300">
              <a:solidFill>
                <a:srgbClr val="666666"/>
              </a:solidFill>
              <a:latin typeface="Roboto"/>
              <a:ea typeface="Roboto"/>
              <a:cs typeface="Roboto"/>
              <a:sym typeface="Roboto"/>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4" name="Shape 1534"/>
        <p:cNvGrpSpPr/>
        <p:nvPr/>
      </p:nvGrpSpPr>
      <p:grpSpPr>
        <a:xfrm>
          <a:off x="0" y="0"/>
          <a:ext cx="0" cy="0"/>
          <a:chOff x="0" y="0"/>
          <a:chExt cx="0" cy="0"/>
        </a:xfrm>
      </p:grpSpPr>
      <p:sp>
        <p:nvSpPr>
          <p:cNvPr id="1535" name="Google Shape;1535;g2bdc93f7d34_1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6" name="Google Shape;1536;g2bdc93f7d34_1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2b6e05112da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2b6e05112da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2c49c4ff632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8" name="Google Shape;1548;g2c49c4ff632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c49c4ff632_7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c49c4ff632_7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8" name="Shape 1558"/>
        <p:cNvGrpSpPr/>
        <p:nvPr/>
      </p:nvGrpSpPr>
      <p:grpSpPr>
        <a:xfrm>
          <a:off x="0" y="0"/>
          <a:ext cx="0" cy="0"/>
          <a:chOff x="0" y="0"/>
          <a:chExt cx="0" cy="0"/>
        </a:xfrm>
      </p:grpSpPr>
      <p:sp>
        <p:nvSpPr>
          <p:cNvPr id="1559" name="Google Shape;1559;g2c49c4ff632_7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0" name="Google Shape;1560;g2c49c4ff632_7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2c49c4ff632_7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2c49c4ff632_7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2c06aa521f1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2c06aa521f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 when training, the generator produces obviously fake data and the discriminator quickly learns to tell that it is fake.</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4" name="Shape 1574"/>
        <p:cNvGrpSpPr/>
        <p:nvPr/>
      </p:nvGrpSpPr>
      <p:grpSpPr>
        <a:xfrm>
          <a:off x="0" y="0"/>
          <a:ext cx="0" cy="0"/>
          <a:chOff x="0" y="0"/>
          <a:chExt cx="0" cy="0"/>
        </a:xfrm>
      </p:grpSpPr>
      <p:sp>
        <p:nvSpPr>
          <p:cNvPr id="1575" name="Google Shape;1575;g2c49c4ff632_7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6" name="Google Shape;1576;g2c49c4ff632_7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0" name="Shape 1580"/>
        <p:cNvGrpSpPr/>
        <p:nvPr/>
      </p:nvGrpSpPr>
      <p:grpSpPr>
        <a:xfrm>
          <a:off x="0" y="0"/>
          <a:ext cx="0" cy="0"/>
          <a:chOff x="0" y="0"/>
          <a:chExt cx="0" cy="0"/>
        </a:xfrm>
      </p:grpSpPr>
      <p:sp>
        <p:nvSpPr>
          <p:cNvPr id="1581" name="Google Shape;1581;g2c49c4ff632_7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2" name="Google Shape;1582;g2c49c4ff632_7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7" name="Shape 1587"/>
        <p:cNvGrpSpPr/>
        <p:nvPr/>
      </p:nvGrpSpPr>
      <p:grpSpPr>
        <a:xfrm>
          <a:off x="0" y="0"/>
          <a:ext cx="0" cy="0"/>
          <a:chOff x="0" y="0"/>
          <a:chExt cx="0" cy="0"/>
        </a:xfrm>
      </p:grpSpPr>
      <p:sp>
        <p:nvSpPr>
          <p:cNvPr id="1588" name="Google Shape;1588;g2c49c4ff632_7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9" name="Google Shape;1589;g2c49c4ff632_7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g2c49c4ff632_7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6" name="Google Shape;1596;g2c49c4ff632_7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g2b6e05112da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2" name="Google Shape;1602;g2b6e05112da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5" name="Shape 1605"/>
        <p:cNvGrpSpPr/>
        <p:nvPr/>
      </p:nvGrpSpPr>
      <p:grpSpPr>
        <a:xfrm>
          <a:off x="0" y="0"/>
          <a:ext cx="0" cy="0"/>
          <a:chOff x="0" y="0"/>
          <a:chExt cx="0" cy="0"/>
        </a:xfrm>
      </p:grpSpPr>
      <p:sp>
        <p:nvSpPr>
          <p:cNvPr id="1606" name="Google Shape;1606;g2b6e05112da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7" name="Google Shape;1607;g2b6e05112da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4" name="Shape 1614"/>
        <p:cNvGrpSpPr/>
        <p:nvPr/>
      </p:nvGrpSpPr>
      <p:grpSpPr>
        <a:xfrm>
          <a:off x="0" y="0"/>
          <a:ext cx="0" cy="0"/>
          <a:chOff x="0" y="0"/>
          <a:chExt cx="0" cy="0"/>
        </a:xfrm>
      </p:grpSpPr>
      <p:sp>
        <p:nvSpPr>
          <p:cNvPr id="1615" name="Google Shape;1615;g2c3a5944bb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6" name="Google Shape;1616;g2c3a5944bb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0" name="Shape 1620"/>
        <p:cNvGrpSpPr/>
        <p:nvPr/>
      </p:nvGrpSpPr>
      <p:grpSpPr>
        <a:xfrm>
          <a:off x="0" y="0"/>
          <a:ext cx="0" cy="0"/>
          <a:chOff x="0" y="0"/>
          <a:chExt cx="0" cy="0"/>
        </a:xfrm>
      </p:grpSpPr>
      <p:sp>
        <p:nvSpPr>
          <p:cNvPr id="1621" name="Google Shape;1621;g2b6e05112da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2" name="Google Shape;1622;g2b6e05112d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b6e05112da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2b6e05112da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b6e05112da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2b6e05112da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c12137b66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c12137b66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There are numerous other GAN types that solve different types of problems. Depending on the mathematical formulas used and the different ways the generator and discriminator interact with each other.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CGANs</a:t>
            </a:r>
            <a:endParaRPr/>
          </a:p>
          <a:p>
            <a:pPr indent="0" lvl="0" marL="0" rtl="0" algn="l">
              <a:spcBef>
                <a:spcPts val="0"/>
              </a:spcBef>
              <a:spcAft>
                <a:spcPts val="0"/>
              </a:spcAft>
              <a:buNone/>
            </a:pPr>
            <a:r>
              <a:rPr lang="en"/>
              <a:t>For instance, if generating images, the condition could be a label that describes the image content. Conditioning allows the generator to produce data that meets specific conditions.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DCGANs</a:t>
            </a:r>
            <a:endParaRPr/>
          </a:p>
          <a:p>
            <a:pPr indent="0" lvl="0" marL="0" rtl="0" algn="l">
              <a:lnSpc>
                <a:spcPct val="115000"/>
              </a:lnSpc>
              <a:spcBef>
                <a:spcPts val="1200"/>
              </a:spcBef>
              <a:spcAft>
                <a:spcPts val="0"/>
              </a:spcAft>
              <a:buNone/>
            </a:pPr>
            <a:r>
              <a:rPr lang="en" sz="1300">
                <a:solidFill>
                  <a:srgbClr val="666666"/>
                </a:solidFill>
                <a:latin typeface="Roboto"/>
                <a:ea typeface="Roboto"/>
                <a:cs typeface="Roboto"/>
                <a:sym typeface="Roboto"/>
              </a:rPr>
              <a:t>The DCGAN also introduces architectural guidelines to make training more stable.</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None/>
            </a:pPr>
            <a:r>
              <a:t/>
            </a:r>
            <a:endParaRPr sz="1300">
              <a:solidFill>
                <a:srgbClr val="666666"/>
              </a:solidFill>
              <a:latin typeface="Roboto"/>
              <a:ea typeface="Roboto"/>
              <a:cs typeface="Roboto"/>
              <a:sym typeface="Roboto"/>
            </a:endParaRPr>
          </a:p>
          <a:p>
            <a:pPr indent="0" lvl="0" marL="0" rtl="0" algn="l">
              <a:lnSpc>
                <a:spcPct val="115000"/>
              </a:lnSpc>
              <a:spcBef>
                <a:spcPts val="1200"/>
              </a:spcBef>
              <a:spcAft>
                <a:spcPts val="0"/>
              </a:spcAft>
              <a:buClr>
                <a:schemeClr val="dk1"/>
              </a:buClr>
              <a:buSzPts val="1100"/>
              <a:buFont typeface="Arial"/>
              <a:buNone/>
            </a:pPr>
            <a:r>
              <a:t/>
            </a:r>
            <a:endParaRPr sz="1300">
              <a:solidFill>
                <a:srgbClr val="666666"/>
              </a:solidFill>
              <a:latin typeface="Roboto"/>
              <a:ea typeface="Roboto"/>
              <a:cs typeface="Roboto"/>
              <a:sym typeface="Roboto"/>
            </a:endParaRPr>
          </a:p>
          <a:p>
            <a:pPr indent="0" lvl="0" marL="0" rtl="0" algn="l">
              <a:spcBef>
                <a:spcPts val="120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0" name="Shape 1640"/>
        <p:cNvGrpSpPr/>
        <p:nvPr/>
      </p:nvGrpSpPr>
      <p:grpSpPr>
        <a:xfrm>
          <a:off x="0" y="0"/>
          <a:ext cx="0" cy="0"/>
          <a:chOff x="0" y="0"/>
          <a:chExt cx="0" cy="0"/>
        </a:xfrm>
      </p:grpSpPr>
      <p:sp>
        <p:nvSpPr>
          <p:cNvPr id="1641" name="Google Shape;1641;g2c3a5944bb4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2" name="Google Shape;1642;g2c3a5944bb4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bit.ly/3A1uf1Q"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txBox="1"/>
          <p:nvPr>
            <p:ph type="ctrTitle"/>
          </p:nvPr>
        </p:nvSpPr>
        <p:spPr>
          <a:xfrm>
            <a:off x="1115975" y="1999150"/>
            <a:ext cx="4384800" cy="1698900"/>
          </a:xfrm>
          <a:prstGeom prst="rect">
            <a:avLst/>
          </a:prstGeom>
          <a:noFill/>
        </p:spPr>
        <p:txBody>
          <a:bodyPr anchorCtr="0" anchor="b" bIns="91425" lIns="91425" spcFirstLastPara="1" rIns="91425" wrap="square" tIns="91425">
            <a:noAutofit/>
          </a:bodyPr>
          <a:lstStyle>
            <a:lvl1pPr lvl="0">
              <a:spcBef>
                <a:spcPts val="0"/>
              </a:spcBef>
              <a:spcAft>
                <a:spcPts val="0"/>
              </a:spcAft>
              <a:buClr>
                <a:srgbClr val="191919"/>
              </a:buClr>
              <a:buSzPts val="5200"/>
              <a:buNone/>
              <a:defRPr sz="34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0" name="Google Shape;10;p2"/>
          <p:cNvSpPr txBox="1"/>
          <p:nvPr>
            <p:ph idx="1" type="subTitle"/>
          </p:nvPr>
        </p:nvSpPr>
        <p:spPr>
          <a:xfrm>
            <a:off x="1115975" y="3719650"/>
            <a:ext cx="4384800" cy="378900"/>
          </a:xfrm>
          <a:prstGeom prst="rect">
            <a:avLst/>
          </a:prstGeom>
          <a:noFill/>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4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grpSp>
        <p:nvGrpSpPr>
          <p:cNvPr id="11" name="Google Shape;11;p2"/>
          <p:cNvGrpSpPr/>
          <p:nvPr/>
        </p:nvGrpSpPr>
        <p:grpSpPr>
          <a:xfrm>
            <a:off x="7612300" y="-540750"/>
            <a:ext cx="1111343" cy="1111343"/>
            <a:chOff x="8307725" y="278700"/>
            <a:chExt cx="1111343" cy="1111343"/>
          </a:xfrm>
        </p:grpSpPr>
        <p:sp>
          <p:nvSpPr>
            <p:cNvPr id="12" name="Google Shape;12;p2"/>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8208698" y="2109319"/>
            <a:ext cx="1160062" cy="247278"/>
            <a:chOff x="8208698" y="2109319"/>
            <a:chExt cx="1160062" cy="247278"/>
          </a:xfrm>
        </p:grpSpPr>
        <p:sp>
          <p:nvSpPr>
            <p:cNvPr id="15" name="Google Shape;15;p2"/>
            <p:cNvSpPr/>
            <p:nvPr/>
          </p:nvSpPr>
          <p:spPr>
            <a:xfrm rot="5400000">
              <a:off x="8424637" y="189337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rot="-5400000">
              <a:off x="8917458" y="190529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 name="Google Shape;17;p2"/>
          <p:cNvGrpSpPr/>
          <p:nvPr/>
        </p:nvGrpSpPr>
        <p:grpSpPr>
          <a:xfrm flipH="1" rot="5400000">
            <a:off x="6277862" y="5350755"/>
            <a:ext cx="4486819" cy="625122"/>
            <a:chOff x="-78438" y="4073905"/>
            <a:chExt cx="4486819" cy="625122"/>
          </a:xfrm>
        </p:grpSpPr>
        <p:cxnSp>
          <p:nvCxnSpPr>
            <p:cNvPr id="18" name="Google Shape;18;p2"/>
            <p:cNvCxnSpPr/>
            <p:nvPr/>
          </p:nvCxnSpPr>
          <p:spPr>
            <a:xfrm>
              <a:off x="1857762" y="2762827"/>
              <a:ext cx="0" cy="3872400"/>
            </a:xfrm>
            <a:prstGeom prst="straightConnector1">
              <a:avLst/>
            </a:prstGeom>
            <a:noFill/>
            <a:ln cap="flat" cmpd="sng" w="9525">
              <a:solidFill>
                <a:schemeClr val="accent1"/>
              </a:solidFill>
              <a:prstDash val="solid"/>
              <a:round/>
              <a:headEnd len="med" w="med" type="none"/>
              <a:tailEnd len="med" w="med" type="none"/>
            </a:ln>
          </p:spPr>
        </p:cxnSp>
        <p:cxnSp>
          <p:nvCxnSpPr>
            <p:cNvPr id="19" name="Google Shape;19;p2"/>
            <p:cNvCxnSpPr/>
            <p:nvPr/>
          </p:nvCxnSpPr>
          <p:spPr>
            <a:xfrm rot="-5400000">
              <a:off x="3788541" y="4241677"/>
              <a:ext cx="464100" cy="450600"/>
            </a:xfrm>
            <a:prstGeom prst="straightConnector1">
              <a:avLst/>
            </a:prstGeom>
            <a:noFill/>
            <a:ln cap="flat" cmpd="sng" w="9525">
              <a:solidFill>
                <a:schemeClr val="accent1"/>
              </a:solidFill>
              <a:prstDash val="solid"/>
              <a:round/>
              <a:headEnd len="med" w="med" type="none"/>
              <a:tailEnd len="med" w="med" type="none"/>
            </a:ln>
          </p:spPr>
        </p:cxnSp>
        <p:sp>
          <p:nvSpPr>
            <p:cNvPr id="20" name="Google Shape;20;p2"/>
            <p:cNvSpPr/>
            <p:nvPr/>
          </p:nvSpPr>
          <p:spPr>
            <a:xfrm>
              <a:off x="4214956" y="40739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 name="Google Shape;21;p2"/>
          <p:cNvGrpSpPr/>
          <p:nvPr/>
        </p:nvGrpSpPr>
        <p:grpSpPr>
          <a:xfrm rot="-5400000">
            <a:off x="8388339" y="1273396"/>
            <a:ext cx="493321" cy="357312"/>
            <a:chOff x="1722354" y="229144"/>
            <a:chExt cx="1748744" cy="1266614"/>
          </a:xfrm>
        </p:grpSpPr>
        <p:sp>
          <p:nvSpPr>
            <p:cNvPr id="22" name="Google Shape;22;p2"/>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solidFill>
              <a:schemeClr val="lt2"/>
            </a:solid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6" name="Shape 286"/>
        <p:cNvGrpSpPr/>
        <p:nvPr/>
      </p:nvGrpSpPr>
      <p:grpSpPr>
        <a:xfrm>
          <a:off x="0" y="0"/>
          <a:ext cx="0" cy="0"/>
          <a:chOff x="0" y="0"/>
          <a:chExt cx="0" cy="0"/>
        </a:xfrm>
      </p:grpSpPr>
      <p:sp>
        <p:nvSpPr>
          <p:cNvPr id="287" name="Google Shape;287;p11"/>
          <p:cNvSpPr txBox="1"/>
          <p:nvPr>
            <p:ph hasCustomPrompt="1" type="title"/>
          </p:nvPr>
        </p:nvSpPr>
        <p:spPr>
          <a:xfrm>
            <a:off x="2405125" y="2040775"/>
            <a:ext cx="5307000" cy="998100"/>
          </a:xfrm>
          <a:prstGeom prst="rect">
            <a:avLst/>
          </a:prstGeom>
          <a:solidFill>
            <a:srgbClr val="FFFFFF">
              <a:alpha val="7500"/>
            </a:srgbClr>
          </a:solidFill>
        </p:spPr>
        <p:txBody>
          <a:bodyPr anchorCtr="0" anchor="ctr" bIns="91425" lIns="91425" spcFirstLastPara="1" rIns="91425" wrap="square" tIns="91425">
            <a:noAutofit/>
          </a:bodyPr>
          <a:lstStyle>
            <a:lvl1pPr lvl="0">
              <a:spcBef>
                <a:spcPts val="0"/>
              </a:spcBef>
              <a:spcAft>
                <a:spcPts val="0"/>
              </a:spcAft>
              <a:buSzPts val="9600"/>
              <a:buFont typeface="Raleway ExtraBold"/>
              <a:buNone/>
              <a:defRPr sz="5500">
                <a:solidFill>
                  <a:schemeClr val="lt1"/>
                </a:solidFill>
                <a:latin typeface="Raleway ExtraBold"/>
                <a:ea typeface="Raleway ExtraBold"/>
                <a:cs typeface="Raleway ExtraBold"/>
                <a:sym typeface="Raleway ExtraBold"/>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288" name="Google Shape;288;p11"/>
          <p:cNvSpPr txBox="1"/>
          <p:nvPr>
            <p:ph idx="1" type="subTitle"/>
          </p:nvPr>
        </p:nvSpPr>
        <p:spPr>
          <a:xfrm>
            <a:off x="2405125" y="3038875"/>
            <a:ext cx="5307000" cy="497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400"/>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grpSp>
        <p:nvGrpSpPr>
          <p:cNvPr id="289" name="Google Shape;289;p11"/>
          <p:cNvGrpSpPr/>
          <p:nvPr/>
        </p:nvGrpSpPr>
        <p:grpSpPr>
          <a:xfrm>
            <a:off x="320869" y="892488"/>
            <a:ext cx="5247943" cy="4005530"/>
            <a:chOff x="320869" y="892488"/>
            <a:chExt cx="5247943" cy="4005530"/>
          </a:xfrm>
        </p:grpSpPr>
        <p:sp>
          <p:nvSpPr>
            <p:cNvPr id="290" name="Google Shape;290;p11"/>
            <p:cNvSpPr/>
            <p:nvPr/>
          </p:nvSpPr>
          <p:spPr>
            <a:xfrm rot="10800000">
              <a:off x="320869" y="892488"/>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11"/>
            <p:cNvSpPr/>
            <p:nvPr/>
          </p:nvSpPr>
          <p:spPr>
            <a:xfrm rot="5400000">
              <a:off x="5328344" y="4657550"/>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92" name="Google Shape;292;p11"/>
          <p:cNvGrpSpPr/>
          <p:nvPr/>
        </p:nvGrpSpPr>
        <p:grpSpPr>
          <a:xfrm>
            <a:off x="1123153" y="-134519"/>
            <a:ext cx="5670106" cy="5849863"/>
            <a:chOff x="1123153" y="-134519"/>
            <a:chExt cx="5670106" cy="5849863"/>
          </a:xfrm>
        </p:grpSpPr>
        <p:grpSp>
          <p:nvGrpSpPr>
            <p:cNvPr id="293" name="Google Shape;293;p11"/>
            <p:cNvGrpSpPr/>
            <p:nvPr/>
          </p:nvGrpSpPr>
          <p:grpSpPr>
            <a:xfrm>
              <a:off x="1123153" y="-134519"/>
              <a:ext cx="5670106" cy="5032541"/>
              <a:chOff x="1123153" y="-134519"/>
              <a:chExt cx="5670106" cy="5032541"/>
            </a:xfrm>
          </p:grpSpPr>
          <p:sp>
            <p:nvSpPr>
              <p:cNvPr id="294" name="Google Shape;294;p11"/>
              <p:cNvSpPr/>
              <p:nvPr/>
            </p:nvSpPr>
            <p:spPr>
              <a:xfrm>
                <a:off x="1123153" y="-134519"/>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5" name="Google Shape;295;p11"/>
              <p:cNvGrpSpPr/>
              <p:nvPr/>
            </p:nvGrpSpPr>
            <p:grpSpPr>
              <a:xfrm>
                <a:off x="5633198" y="4650744"/>
                <a:ext cx="1160062" cy="247278"/>
                <a:chOff x="8208698" y="2109319"/>
                <a:chExt cx="1160062" cy="247278"/>
              </a:xfrm>
            </p:grpSpPr>
            <p:sp>
              <p:nvSpPr>
                <p:cNvPr id="296" name="Google Shape;296;p11"/>
                <p:cNvSpPr/>
                <p:nvPr/>
              </p:nvSpPr>
              <p:spPr>
                <a:xfrm rot="5400000">
                  <a:off x="8424637" y="189337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11"/>
                <p:cNvSpPr/>
                <p:nvPr/>
              </p:nvSpPr>
              <p:spPr>
                <a:xfrm rot="-5400000">
                  <a:off x="8917458" y="190529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8" name="Google Shape;298;p11"/>
            <p:cNvGrpSpPr/>
            <p:nvPr/>
          </p:nvGrpSpPr>
          <p:grpSpPr>
            <a:xfrm>
              <a:off x="3220925" y="4604000"/>
              <a:ext cx="1111343" cy="1111343"/>
              <a:chOff x="8307725" y="278700"/>
              <a:chExt cx="1111343" cy="1111343"/>
            </a:xfrm>
          </p:grpSpPr>
          <p:sp>
            <p:nvSpPr>
              <p:cNvPr id="299" name="Google Shape;299;p11"/>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11"/>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01" name="Google Shape;301;p11"/>
          <p:cNvGrpSpPr/>
          <p:nvPr/>
        </p:nvGrpSpPr>
        <p:grpSpPr>
          <a:xfrm>
            <a:off x="575287" y="-1805003"/>
            <a:ext cx="8258546" cy="9711728"/>
            <a:chOff x="575287" y="-1805003"/>
            <a:chExt cx="8258546" cy="9711728"/>
          </a:xfrm>
        </p:grpSpPr>
        <p:grpSp>
          <p:nvGrpSpPr>
            <p:cNvPr id="302" name="Google Shape;302;p11"/>
            <p:cNvGrpSpPr/>
            <p:nvPr/>
          </p:nvGrpSpPr>
          <p:grpSpPr>
            <a:xfrm>
              <a:off x="575287" y="-1805003"/>
              <a:ext cx="8258546" cy="9711728"/>
              <a:chOff x="575287" y="-1805003"/>
              <a:chExt cx="8258546" cy="9711728"/>
            </a:xfrm>
          </p:grpSpPr>
          <p:grpSp>
            <p:nvGrpSpPr>
              <p:cNvPr id="303" name="Google Shape;303;p11"/>
              <p:cNvGrpSpPr/>
              <p:nvPr/>
            </p:nvGrpSpPr>
            <p:grpSpPr>
              <a:xfrm>
                <a:off x="575287" y="-1805003"/>
                <a:ext cx="681217" cy="3360485"/>
                <a:chOff x="1121833" y="-3524490"/>
                <a:chExt cx="1498167" cy="7390555"/>
              </a:xfrm>
            </p:grpSpPr>
            <p:cxnSp>
              <p:nvCxnSpPr>
                <p:cNvPr id="304" name="Google Shape;304;p11"/>
                <p:cNvCxnSpPr/>
                <p:nvPr/>
              </p:nvCxnSpPr>
              <p:spPr>
                <a:xfrm rot="10800000">
                  <a:off x="1121833" y="-3524490"/>
                  <a:ext cx="0" cy="5870700"/>
                </a:xfrm>
                <a:prstGeom prst="straightConnector1">
                  <a:avLst/>
                </a:prstGeom>
                <a:noFill/>
                <a:ln cap="flat" cmpd="sng" w="9525">
                  <a:solidFill>
                    <a:schemeClr val="lt1"/>
                  </a:solidFill>
                  <a:prstDash val="solid"/>
                  <a:round/>
                  <a:headEnd len="med" w="med" type="none"/>
                  <a:tailEnd len="med" w="med" type="none"/>
                </a:ln>
              </p:spPr>
            </p:cxnSp>
            <p:cxnSp>
              <p:nvCxnSpPr>
                <p:cNvPr id="305" name="Google Shape;305;p11"/>
                <p:cNvCxnSpPr/>
                <p:nvPr/>
              </p:nvCxnSpPr>
              <p:spPr>
                <a:xfrm>
                  <a:off x="1121833" y="2348225"/>
                  <a:ext cx="1158600" cy="1141200"/>
                </a:xfrm>
                <a:prstGeom prst="straightConnector1">
                  <a:avLst/>
                </a:prstGeom>
                <a:noFill/>
                <a:ln cap="flat" cmpd="sng" w="9525">
                  <a:solidFill>
                    <a:schemeClr val="lt1"/>
                  </a:solidFill>
                  <a:prstDash val="solid"/>
                  <a:round/>
                  <a:headEnd len="med" w="med" type="none"/>
                  <a:tailEnd len="med" w="med" type="none"/>
                </a:ln>
              </p:spPr>
            </p:cxnSp>
            <p:sp>
              <p:nvSpPr>
                <p:cNvPr id="306" name="Google Shape;306;p11"/>
                <p:cNvSpPr/>
                <p:nvPr/>
              </p:nvSpPr>
              <p:spPr>
                <a:xfrm rot="5400000">
                  <a:off x="2196889" y="3442953"/>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7" name="Google Shape;307;p11"/>
              <p:cNvGrpSpPr/>
              <p:nvPr/>
            </p:nvGrpSpPr>
            <p:grpSpPr>
              <a:xfrm flipH="1" rot="5400000">
                <a:off x="6277862" y="5350755"/>
                <a:ext cx="4486819" cy="625122"/>
                <a:chOff x="-78438" y="4073905"/>
                <a:chExt cx="4486819" cy="625122"/>
              </a:xfrm>
            </p:grpSpPr>
            <p:cxnSp>
              <p:nvCxnSpPr>
                <p:cNvPr id="308" name="Google Shape;308;p11"/>
                <p:cNvCxnSpPr/>
                <p:nvPr/>
              </p:nvCxnSpPr>
              <p:spPr>
                <a:xfrm>
                  <a:off x="1857762" y="2762827"/>
                  <a:ext cx="0" cy="3872400"/>
                </a:xfrm>
                <a:prstGeom prst="straightConnector1">
                  <a:avLst/>
                </a:prstGeom>
                <a:noFill/>
                <a:ln cap="flat" cmpd="sng" w="9525">
                  <a:solidFill>
                    <a:schemeClr val="accent1"/>
                  </a:solidFill>
                  <a:prstDash val="solid"/>
                  <a:round/>
                  <a:headEnd len="med" w="med" type="none"/>
                  <a:tailEnd len="med" w="med" type="none"/>
                </a:ln>
              </p:spPr>
            </p:cxnSp>
            <p:cxnSp>
              <p:nvCxnSpPr>
                <p:cNvPr id="309" name="Google Shape;309;p11"/>
                <p:cNvCxnSpPr/>
                <p:nvPr/>
              </p:nvCxnSpPr>
              <p:spPr>
                <a:xfrm rot="-5400000">
                  <a:off x="3788541" y="4241677"/>
                  <a:ext cx="464100" cy="450600"/>
                </a:xfrm>
                <a:prstGeom prst="straightConnector1">
                  <a:avLst/>
                </a:prstGeom>
                <a:noFill/>
                <a:ln cap="flat" cmpd="sng" w="9525">
                  <a:solidFill>
                    <a:schemeClr val="accent1"/>
                  </a:solidFill>
                  <a:prstDash val="solid"/>
                  <a:round/>
                  <a:headEnd len="med" w="med" type="none"/>
                  <a:tailEnd len="med" w="med" type="none"/>
                </a:ln>
              </p:spPr>
            </p:cxnSp>
            <p:sp>
              <p:nvSpPr>
                <p:cNvPr id="310" name="Google Shape;310;p11"/>
                <p:cNvSpPr/>
                <p:nvPr/>
              </p:nvSpPr>
              <p:spPr>
                <a:xfrm>
                  <a:off x="4214956" y="40739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11"/>
              <p:cNvGrpSpPr/>
              <p:nvPr/>
            </p:nvGrpSpPr>
            <p:grpSpPr>
              <a:xfrm rot="-5400000">
                <a:off x="8362764" y="67996"/>
                <a:ext cx="493321" cy="357312"/>
                <a:chOff x="1722354" y="229144"/>
                <a:chExt cx="1748744" cy="1266614"/>
              </a:xfrm>
            </p:grpSpPr>
            <p:sp>
              <p:nvSpPr>
                <p:cNvPr id="312" name="Google Shape;312;p11"/>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11"/>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14" name="Google Shape;314;p11"/>
            <p:cNvGrpSpPr/>
            <p:nvPr/>
          </p:nvGrpSpPr>
          <p:grpSpPr>
            <a:xfrm rot="10800000">
              <a:off x="7090737" y="4224472"/>
              <a:ext cx="681217" cy="3360485"/>
              <a:chOff x="1337800" y="-2525590"/>
              <a:chExt cx="1498167" cy="7390555"/>
            </a:xfrm>
          </p:grpSpPr>
          <p:cxnSp>
            <p:nvCxnSpPr>
              <p:cNvPr id="315" name="Google Shape;315;p11"/>
              <p:cNvCxnSpPr/>
              <p:nvPr/>
            </p:nvCxnSpPr>
            <p:spPr>
              <a:xfrm rot="10800000">
                <a:off x="1337800" y="-2525590"/>
                <a:ext cx="0" cy="5870700"/>
              </a:xfrm>
              <a:prstGeom prst="straightConnector1">
                <a:avLst/>
              </a:prstGeom>
              <a:noFill/>
              <a:ln cap="flat" cmpd="sng" w="9525">
                <a:solidFill>
                  <a:schemeClr val="accent2"/>
                </a:solidFill>
                <a:prstDash val="solid"/>
                <a:round/>
                <a:headEnd len="med" w="med" type="none"/>
                <a:tailEnd len="med" w="med" type="none"/>
              </a:ln>
            </p:spPr>
          </p:cxnSp>
          <p:cxnSp>
            <p:nvCxnSpPr>
              <p:cNvPr id="316" name="Google Shape;316;p11"/>
              <p:cNvCxnSpPr/>
              <p:nvPr/>
            </p:nvCxnSpPr>
            <p:spPr>
              <a:xfrm>
                <a:off x="1337800" y="3347125"/>
                <a:ext cx="1158600" cy="1141200"/>
              </a:xfrm>
              <a:prstGeom prst="straightConnector1">
                <a:avLst/>
              </a:prstGeom>
              <a:noFill/>
              <a:ln cap="flat" cmpd="sng" w="9525">
                <a:solidFill>
                  <a:schemeClr val="accent2"/>
                </a:solidFill>
                <a:prstDash val="solid"/>
                <a:round/>
                <a:headEnd len="med" w="med" type="none"/>
                <a:tailEnd len="med" w="med" type="none"/>
              </a:ln>
            </p:spPr>
          </p:cxnSp>
          <p:sp>
            <p:nvSpPr>
              <p:cNvPr id="317" name="Google Shape;317;p11"/>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dk1"/>
        </a:solidFill>
      </p:bgPr>
    </p:bg>
    <p:spTree>
      <p:nvGrpSpPr>
        <p:cNvPr id="318" name="Shape 31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_1_1_1_1_1">
    <p:spTree>
      <p:nvGrpSpPr>
        <p:cNvPr id="319" name="Shape 319"/>
        <p:cNvGrpSpPr/>
        <p:nvPr/>
      </p:nvGrpSpPr>
      <p:grpSpPr>
        <a:xfrm>
          <a:off x="0" y="0"/>
          <a:ext cx="0" cy="0"/>
          <a:chOff x="0" y="0"/>
          <a:chExt cx="0" cy="0"/>
        </a:xfrm>
      </p:grpSpPr>
      <p:sp>
        <p:nvSpPr>
          <p:cNvPr id="320" name="Google Shape;320;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1" name="Google Shape;321;p13"/>
          <p:cNvSpPr txBox="1"/>
          <p:nvPr>
            <p:ph hasCustomPrompt="1" idx="2" type="title"/>
          </p:nvPr>
        </p:nvSpPr>
        <p:spPr>
          <a:xfrm>
            <a:off x="3177356" y="1199529"/>
            <a:ext cx="734700" cy="493800"/>
          </a:xfrm>
          <a:prstGeom prst="rect">
            <a:avLst/>
          </a:prstGeom>
          <a:solidFill>
            <a:srgbClr val="FFFFFF">
              <a:alpha val="7500"/>
            </a:srgbClr>
          </a:solidFill>
        </p:spPr>
        <p:txBody>
          <a:bodyPr anchorCtr="0" anchor="ctr" bIns="91425" lIns="91425" spcFirstLastPara="1" rIns="91425" wrap="square" tIns="91425">
            <a:noAutofit/>
          </a:bodyPr>
          <a:lstStyle>
            <a:lvl1pPr lvl="0" rtl="0" algn="ctr">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b="0" sz="300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b="0" sz="300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b="0" sz="300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b="0" sz="300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b="0" sz="300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b="0" sz="300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b="0" sz="300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b="0" sz="3000">
                <a:latin typeface="Raleway ExtraBold"/>
                <a:ea typeface="Raleway ExtraBold"/>
                <a:cs typeface="Raleway ExtraBold"/>
                <a:sym typeface="Raleway ExtraBold"/>
              </a:defRPr>
            </a:lvl9pPr>
          </a:lstStyle>
          <a:p>
            <a:r>
              <a:t>xx%</a:t>
            </a:r>
          </a:p>
        </p:txBody>
      </p:sp>
      <p:sp>
        <p:nvSpPr>
          <p:cNvPr id="322" name="Google Shape;322;p13"/>
          <p:cNvSpPr txBox="1"/>
          <p:nvPr>
            <p:ph hasCustomPrompt="1" idx="3" type="title"/>
          </p:nvPr>
        </p:nvSpPr>
        <p:spPr>
          <a:xfrm>
            <a:off x="3177356" y="2902621"/>
            <a:ext cx="734700" cy="493800"/>
          </a:xfrm>
          <a:prstGeom prst="rect">
            <a:avLst/>
          </a:prstGeom>
          <a:solidFill>
            <a:srgbClr val="FFFFFF">
              <a:alpha val="7500"/>
            </a:srgbClr>
          </a:solidFill>
        </p:spPr>
        <p:txBody>
          <a:bodyPr anchorCtr="0" anchor="ctr" bIns="91425" lIns="91425" spcFirstLastPara="1" rIns="91425" wrap="square" tIns="91425">
            <a:noAutofit/>
          </a:bodyPr>
          <a:lstStyle>
            <a:lvl1pPr lvl="0" rtl="0" algn="ctr">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b="0" sz="300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b="0" sz="300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b="0" sz="300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b="0" sz="300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b="0" sz="300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b="0" sz="300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b="0" sz="300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b="0" sz="3000">
                <a:latin typeface="Raleway ExtraBold"/>
                <a:ea typeface="Raleway ExtraBold"/>
                <a:cs typeface="Raleway ExtraBold"/>
                <a:sym typeface="Raleway ExtraBold"/>
              </a:defRPr>
            </a:lvl9pPr>
          </a:lstStyle>
          <a:p>
            <a:r>
              <a:t>xx%</a:t>
            </a:r>
          </a:p>
        </p:txBody>
      </p:sp>
      <p:sp>
        <p:nvSpPr>
          <p:cNvPr id="323" name="Google Shape;323;p13"/>
          <p:cNvSpPr txBox="1"/>
          <p:nvPr>
            <p:ph hasCustomPrompt="1" idx="4" type="title"/>
          </p:nvPr>
        </p:nvSpPr>
        <p:spPr>
          <a:xfrm>
            <a:off x="3177356" y="1767226"/>
            <a:ext cx="734700" cy="493800"/>
          </a:xfrm>
          <a:prstGeom prst="rect">
            <a:avLst/>
          </a:prstGeom>
          <a:solidFill>
            <a:srgbClr val="FFFFFF">
              <a:alpha val="7500"/>
            </a:srgbClr>
          </a:solidFill>
        </p:spPr>
        <p:txBody>
          <a:bodyPr anchorCtr="0" anchor="ctr" bIns="91425" lIns="91425" spcFirstLastPara="1" rIns="91425" wrap="square" tIns="91425">
            <a:noAutofit/>
          </a:bodyPr>
          <a:lstStyle>
            <a:lvl1pPr lvl="0" rtl="0" algn="ctr">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b="0" sz="300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b="0" sz="300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b="0" sz="300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b="0" sz="300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b="0" sz="300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b="0" sz="300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b="0" sz="300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b="0" sz="3000">
                <a:latin typeface="Raleway ExtraBold"/>
                <a:ea typeface="Raleway ExtraBold"/>
                <a:cs typeface="Raleway ExtraBold"/>
                <a:sym typeface="Raleway ExtraBold"/>
              </a:defRPr>
            </a:lvl9pPr>
          </a:lstStyle>
          <a:p>
            <a:r>
              <a:t>xx%</a:t>
            </a:r>
          </a:p>
        </p:txBody>
      </p:sp>
      <p:sp>
        <p:nvSpPr>
          <p:cNvPr id="324" name="Google Shape;324;p13"/>
          <p:cNvSpPr txBox="1"/>
          <p:nvPr>
            <p:ph hasCustomPrompt="1" idx="5" type="title"/>
          </p:nvPr>
        </p:nvSpPr>
        <p:spPr>
          <a:xfrm>
            <a:off x="3177356" y="3470319"/>
            <a:ext cx="734700" cy="493800"/>
          </a:xfrm>
          <a:prstGeom prst="rect">
            <a:avLst/>
          </a:prstGeom>
          <a:solidFill>
            <a:srgbClr val="FFFFFF">
              <a:alpha val="7500"/>
            </a:srgbClr>
          </a:solidFill>
        </p:spPr>
        <p:txBody>
          <a:bodyPr anchorCtr="0" anchor="ctr" bIns="91425" lIns="91425" spcFirstLastPara="1" rIns="91425" wrap="square" tIns="91425">
            <a:noAutofit/>
          </a:bodyPr>
          <a:lstStyle>
            <a:lvl1pPr lvl="0" rtl="0" algn="ctr">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b="0" sz="300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b="0" sz="300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b="0" sz="300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b="0" sz="300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b="0" sz="300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b="0" sz="300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b="0" sz="300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b="0" sz="3000">
                <a:latin typeface="Raleway ExtraBold"/>
                <a:ea typeface="Raleway ExtraBold"/>
                <a:cs typeface="Raleway ExtraBold"/>
                <a:sym typeface="Raleway ExtraBold"/>
              </a:defRPr>
            </a:lvl9pPr>
          </a:lstStyle>
          <a:p>
            <a:r>
              <a:t>xx%</a:t>
            </a:r>
          </a:p>
        </p:txBody>
      </p:sp>
      <p:sp>
        <p:nvSpPr>
          <p:cNvPr id="325" name="Google Shape;325;p13"/>
          <p:cNvSpPr txBox="1"/>
          <p:nvPr>
            <p:ph hasCustomPrompt="1" idx="6" type="title"/>
          </p:nvPr>
        </p:nvSpPr>
        <p:spPr>
          <a:xfrm>
            <a:off x="3177356" y="2334924"/>
            <a:ext cx="734700" cy="493800"/>
          </a:xfrm>
          <a:prstGeom prst="rect">
            <a:avLst/>
          </a:prstGeom>
          <a:solidFill>
            <a:srgbClr val="FFFFFF">
              <a:alpha val="7500"/>
            </a:srgbClr>
          </a:solidFill>
        </p:spPr>
        <p:txBody>
          <a:bodyPr anchorCtr="0" anchor="ctr" bIns="91425" lIns="91425" spcFirstLastPara="1" rIns="91425" wrap="square" tIns="91425">
            <a:noAutofit/>
          </a:bodyPr>
          <a:lstStyle>
            <a:lvl1pPr lvl="0" rtl="0" algn="ctr">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b="0" sz="300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b="0" sz="300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b="0" sz="300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b="0" sz="300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b="0" sz="300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b="0" sz="300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b="0" sz="300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b="0" sz="3000">
                <a:latin typeface="Raleway ExtraBold"/>
                <a:ea typeface="Raleway ExtraBold"/>
                <a:cs typeface="Raleway ExtraBold"/>
                <a:sym typeface="Raleway ExtraBold"/>
              </a:defRPr>
            </a:lvl9pPr>
          </a:lstStyle>
          <a:p>
            <a:r>
              <a:t>xx%</a:t>
            </a:r>
          </a:p>
        </p:txBody>
      </p:sp>
      <p:sp>
        <p:nvSpPr>
          <p:cNvPr id="326" name="Google Shape;326;p13"/>
          <p:cNvSpPr txBox="1"/>
          <p:nvPr>
            <p:ph hasCustomPrompt="1" idx="7" type="title"/>
          </p:nvPr>
        </p:nvSpPr>
        <p:spPr>
          <a:xfrm>
            <a:off x="3177356" y="4038016"/>
            <a:ext cx="734700" cy="493800"/>
          </a:xfrm>
          <a:prstGeom prst="rect">
            <a:avLst/>
          </a:prstGeom>
          <a:solidFill>
            <a:srgbClr val="FFFFFF">
              <a:alpha val="7500"/>
            </a:srgbClr>
          </a:solidFill>
        </p:spPr>
        <p:txBody>
          <a:bodyPr anchorCtr="0" anchor="ctr" bIns="91425" lIns="91425" spcFirstLastPara="1" rIns="91425" wrap="square" tIns="91425">
            <a:noAutofit/>
          </a:bodyPr>
          <a:lstStyle>
            <a:lvl1pPr lvl="0" rtl="0" algn="ctr">
              <a:spcBef>
                <a:spcPts val="0"/>
              </a:spcBef>
              <a:spcAft>
                <a:spcPts val="0"/>
              </a:spcAft>
              <a:buSzPts val="3000"/>
              <a:buFont typeface="Raleway ExtraBold"/>
              <a:buNone/>
              <a:defRPr sz="2000">
                <a:solidFill>
                  <a:schemeClr val="lt1"/>
                </a:solidFill>
                <a:latin typeface="Raleway ExtraBold"/>
                <a:ea typeface="Raleway ExtraBold"/>
                <a:cs typeface="Raleway ExtraBold"/>
                <a:sym typeface="Raleway ExtraBold"/>
              </a:defRPr>
            </a:lvl1pPr>
            <a:lvl2pPr lvl="1" rtl="0">
              <a:spcBef>
                <a:spcPts val="0"/>
              </a:spcBef>
              <a:spcAft>
                <a:spcPts val="0"/>
              </a:spcAft>
              <a:buSzPts val="3000"/>
              <a:buFont typeface="Raleway ExtraBold"/>
              <a:buNone/>
              <a:defRPr b="0" sz="3000">
                <a:latin typeface="Raleway ExtraBold"/>
                <a:ea typeface="Raleway ExtraBold"/>
                <a:cs typeface="Raleway ExtraBold"/>
                <a:sym typeface="Raleway ExtraBold"/>
              </a:defRPr>
            </a:lvl2pPr>
            <a:lvl3pPr lvl="2" rtl="0">
              <a:spcBef>
                <a:spcPts val="0"/>
              </a:spcBef>
              <a:spcAft>
                <a:spcPts val="0"/>
              </a:spcAft>
              <a:buSzPts val="3000"/>
              <a:buFont typeface="Raleway ExtraBold"/>
              <a:buNone/>
              <a:defRPr b="0" sz="3000">
                <a:latin typeface="Raleway ExtraBold"/>
                <a:ea typeface="Raleway ExtraBold"/>
                <a:cs typeface="Raleway ExtraBold"/>
                <a:sym typeface="Raleway ExtraBold"/>
              </a:defRPr>
            </a:lvl3pPr>
            <a:lvl4pPr lvl="3" rtl="0">
              <a:spcBef>
                <a:spcPts val="0"/>
              </a:spcBef>
              <a:spcAft>
                <a:spcPts val="0"/>
              </a:spcAft>
              <a:buSzPts val="3000"/>
              <a:buFont typeface="Raleway ExtraBold"/>
              <a:buNone/>
              <a:defRPr b="0" sz="3000">
                <a:latin typeface="Raleway ExtraBold"/>
                <a:ea typeface="Raleway ExtraBold"/>
                <a:cs typeface="Raleway ExtraBold"/>
                <a:sym typeface="Raleway ExtraBold"/>
              </a:defRPr>
            </a:lvl4pPr>
            <a:lvl5pPr lvl="4" rtl="0">
              <a:spcBef>
                <a:spcPts val="0"/>
              </a:spcBef>
              <a:spcAft>
                <a:spcPts val="0"/>
              </a:spcAft>
              <a:buSzPts val="3000"/>
              <a:buFont typeface="Raleway ExtraBold"/>
              <a:buNone/>
              <a:defRPr b="0" sz="3000">
                <a:latin typeface="Raleway ExtraBold"/>
                <a:ea typeface="Raleway ExtraBold"/>
                <a:cs typeface="Raleway ExtraBold"/>
                <a:sym typeface="Raleway ExtraBold"/>
              </a:defRPr>
            </a:lvl5pPr>
            <a:lvl6pPr lvl="5" rtl="0">
              <a:spcBef>
                <a:spcPts val="0"/>
              </a:spcBef>
              <a:spcAft>
                <a:spcPts val="0"/>
              </a:spcAft>
              <a:buSzPts val="3000"/>
              <a:buFont typeface="Raleway ExtraBold"/>
              <a:buNone/>
              <a:defRPr b="0" sz="3000">
                <a:latin typeface="Raleway ExtraBold"/>
                <a:ea typeface="Raleway ExtraBold"/>
                <a:cs typeface="Raleway ExtraBold"/>
                <a:sym typeface="Raleway ExtraBold"/>
              </a:defRPr>
            </a:lvl6pPr>
            <a:lvl7pPr lvl="6" rtl="0">
              <a:spcBef>
                <a:spcPts val="0"/>
              </a:spcBef>
              <a:spcAft>
                <a:spcPts val="0"/>
              </a:spcAft>
              <a:buSzPts val="3000"/>
              <a:buFont typeface="Raleway ExtraBold"/>
              <a:buNone/>
              <a:defRPr b="0" sz="3000">
                <a:latin typeface="Raleway ExtraBold"/>
                <a:ea typeface="Raleway ExtraBold"/>
                <a:cs typeface="Raleway ExtraBold"/>
                <a:sym typeface="Raleway ExtraBold"/>
              </a:defRPr>
            </a:lvl7pPr>
            <a:lvl8pPr lvl="7" rtl="0">
              <a:spcBef>
                <a:spcPts val="0"/>
              </a:spcBef>
              <a:spcAft>
                <a:spcPts val="0"/>
              </a:spcAft>
              <a:buSzPts val="3000"/>
              <a:buFont typeface="Raleway ExtraBold"/>
              <a:buNone/>
              <a:defRPr b="0" sz="3000">
                <a:latin typeface="Raleway ExtraBold"/>
                <a:ea typeface="Raleway ExtraBold"/>
                <a:cs typeface="Raleway ExtraBold"/>
                <a:sym typeface="Raleway ExtraBold"/>
              </a:defRPr>
            </a:lvl8pPr>
            <a:lvl9pPr lvl="8" rtl="0">
              <a:spcBef>
                <a:spcPts val="0"/>
              </a:spcBef>
              <a:spcAft>
                <a:spcPts val="0"/>
              </a:spcAft>
              <a:buSzPts val="3000"/>
              <a:buFont typeface="Raleway ExtraBold"/>
              <a:buNone/>
              <a:defRPr b="0" sz="3000">
                <a:latin typeface="Raleway ExtraBold"/>
                <a:ea typeface="Raleway ExtraBold"/>
                <a:cs typeface="Raleway ExtraBold"/>
                <a:sym typeface="Raleway ExtraBold"/>
              </a:defRPr>
            </a:lvl9pPr>
          </a:lstStyle>
          <a:p>
            <a:r>
              <a:t>xx%</a:t>
            </a:r>
          </a:p>
        </p:txBody>
      </p:sp>
      <p:sp>
        <p:nvSpPr>
          <p:cNvPr id="327" name="Google Shape;327;p13"/>
          <p:cNvSpPr txBox="1"/>
          <p:nvPr>
            <p:ph idx="1" type="subTitle"/>
          </p:nvPr>
        </p:nvSpPr>
        <p:spPr>
          <a:xfrm>
            <a:off x="4010944" y="1201329"/>
            <a:ext cx="2717700" cy="490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328" name="Google Shape;328;p13"/>
          <p:cNvSpPr txBox="1"/>
          <p:nvPr>
            <p:ph idx="8" type="subTitle"/>
          </p:nvPr>
        </p:nvSpPr>
        <p:spPr>
          <a:xfrm>
            <a:off x="4010944" y="1769028"/>
            <a:ext cx="2717700" cy="490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329" name="Google Shape;329;p13"/>
          <p:cNvSpPr txBox="1"/>
          <p:nvPr>
            <p:ph idx="9" type="subTitle"/>
          </p:nvPr>
        </p:nvSpPr>
        <p:spPr>
          <a:xfrm>
            <a:off x="4010944" y="2336727"/>
            <a:ext cx="2717700" cy="490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330" name="Google Shape;330;p13"/>
          <p:cNvSpPr txBox="1"/>
          <p:nvPr>
            <p:ph idx="13" type="subTitle"/>
          </p:nvPr>
        </p:nvSpPr>
        <p:spPr>
          <a:xfrm>
            <a:off x="4010941" y="2904427"/>
            <a:ext cx="2717700" cy="490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331" name="Google Shape;331;p13"/>
          <p:cNvSpPr txBox="1"/>
          <p:nvPr>
            <p:ph idx="14" type="subTitle"/>
          </p:nvPr>
        </p:nvSpPr>
        <p:spPr>
          <a:xfrm>
            <a:off x="4010941" y="3472126"/>
            <a:ext cx="2717700" cy="490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332" name="Google Shape;332;p13"/>
          <p:cNvSpPr txBox="1"/>
          <p:nvPr>
            <p:ph idx="15" type="subTitle"/>
          </p:nvPr>
        </p:nvSpPr>
        <p:spPr>
          <a:xfrm>
            <a:off x="4010941" y="4039825"/>
            <a:ext cx="2717700" cy="490200"/>
          </a:xfrm>
          <a:prstGeom prst="rect">
            <a:avLst/>
          </a:prstGeom>
        </p:spPr>
        <p:txBody>
          <a:bodyPr anchorCtr="0" anchor="ctr"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grpSp>
        <p:nvGrpSpPr>
          <p:cNvPr id="333" name="Google Shape;333;p13"/>
          <p:cNvGrpSpPr/>
          <p:nvPr/>
        </p:nvGrpSpPr>
        <p:grpSpPr>
          <a:xfrm>
            <a:off x="377427" y="204425"/>
            <a:ext cx="8916117" cy="4541546"/>
            <a:chOff x="377427" y="204425"/>
            <a:chExt cx="8916117" cy="4541546"/>
          </a:xfrm>
        </p:grpSpPr>
        <p:grpSp>
          <p:nvGrpSpPr>
            <p:cNvPr id="334" name="Google Shape;334;p13"/>
            <p:cNvGrpSpPr/>
            <p:nvPr/>
          </p:nvGrpSpPr>
          <p:grpSpPr>
            <a:xfrm>
              <a:off x="377427" y="3968227"/>
              <a:ext cx="200266" cy="777744"/>
              <a:chOff x="8153327" y="353177"/>
              <a:chExt cx="200266" cy="777744"/>
            </a:xfrm>
          </p:grpSpPr>
          <p:sp>
            <p:nvSpPr>
              <p:cNvPr id="335" name="Google Shape;335;p13"/>
              <p:cNvSpPr/>
              <p:nvPr/>
            </p:nvSpPr>
            <p:spPr>
              <a:xfrm rot="10800000">
                <a:off x="8153327" y="65592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13"/>
              <p:cNvSpPr/>
              <p:nvPr/>
            </p:nvSpPr>
            <p:spPr>
              <a:xfrm rot="10800000">
                <a:off x="8310477" y="35317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37" name="Google Shape;337;p13"/>
            <p:cNvGrpSpPr/>
            <p:nvPr/>
          </p:nvGrpSpPr>
          <p:grpSpPr>
            <a:xfrm rot="-5400000">
              <a:off x="8807027" y="2115202"/>
              <a:ext cx="206891" cy="766144"/>
              <a:chOff x="8650702" y="1651177"/>
              <a:chExt cx="206891" cy="766144"/>
            </a:xfrm>
          </p:grpSpPr>
          <p:sp>
            <p:nvSpPr>
              <p:cNvPr id="338" name="Google Shape;338;p13"/>
              <p:cNvSpPr/>
              <p:nvPr/>
            </p:nvSpPr>
            <p:spPr>
              <a:xfrm rot="10800000">
                <a:off x="8650702" y="165117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13"/>
              <p:cNvSpPr/>
              <p:nvPr/>
            </p:nvSpPr>
            <p:spPr>
              <a:xfrm rot="10800000">
                <a:off x="8814477" y="194232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0" name="Google Shape;340;p13"/>
            <p:cNvGrpSpPr/>
            <p:nvPr/>
          </p:nvGrpSpPr>
          <p:grpSpPr>
            <a:xfrm>
              <a:off x="7437187" y="204425"/>
              <a:ext cx="862215" cy="240599"/>
              <a:chOff x="6903462" y="1158900"/>
              <a:chExt cx="862215" cy="240599"/>
            </a:xfrm>
          </p:grpSpPr>
          <p:sp>
            <p:nvSpPr>
              <p:cNvPr id="341" name="Google Shape;341;p13"/>
              <p:cNvSpPr/>
              <p:nvPr/>
            </p:nvSpPr>
            <p:spPr>
              <a:xfrm flipH="1">
                <a:off x="6903462" y="1158900"/>
                <a:ext cx="240599" cy="240599"/>
              </a:xfrm>
              <a:custGeom>
                <a:rect b="b" l="l" r="r" t="t"/>
                <a:pathLst>
                  <a:path extrusionOk="0" fill="none" h="1784" w="1784">
                    <a:moveTo>
                      <a:pt x="1783" y="906"/>
                    </a:moveTo>
                    <a:cubicBezTo>
                      <a:pt x="1783" y="1392"/>
                      <a:pt x="1392" y="1783"/>
                      <a:pt x="877" y="1783"/>
                    </a:cubicBezTo>
                    <a:cubicBezTo>
                      <a:pt x="392" y="1783"/>
                      <a:pt x="0" y="1392"/>
                      <a:pt x="0" y="906"/>
                    </a:cubicBezTo>
                    <a:cubicBezTo>
                      <a:pt x="0" y="428"/>
                      <a:pt x="392" y="0"/>
                      <a:pt x="877" y="0"/>
                    </a:cubicBezTo>
                    <a:cubicBezTo>
                      <a:pt x="1392" y="0"/>
                      <a:pt x="1783" y="428"/>
                      <a:pt x="1783" y="906"/>
                    </a:cubicBezTo>
                    <a:close/>
                  </a:path>
                </a:pathLst>
              </a:custGeom>
              <a:noFill/>
              <a:ln cap="flat" cmpd="sng" w="597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13"/>
              <p:cNvSpPr/>
              <p:nvPr/>
            </p:nvSpPr>
            <p:spPr>
              <a:xfrm flipH="1" rot="5400000">
                <a:off x="7506622" y="1041704"/>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43" name="Google Shape;343;p13"/>
          <p:cNvGrpSpPr/>
          <p:nvPr/>
        </p:nvGrpSpPr>
        <p:grpSpPr>
          <a:xfrm>
            <a:off x="-556748" y="-57000"/>
            <a:ext cx="10429656" cy="3378450"/>
            <a:chOff x="-556748" y="-57000"/>
            <a:chExt cx="10429656" cy="3378450"/>
          </a:xfrm>
        </p:grpSpPr>
        <p:grpSp>
          <p:nvGrpSpPr>
            <p:cNvPr id="344" name="Google Shape;344;p13"/>
            <p:cNvGrpSpPr/>
            <p:nvPr/>
          </p:nvGrpSpPr>
          <p:grpSpPr>
            <a:xfrm flipH="1">
              <a:off x="8221607" y="1714746"/>
              <a:ext cx="493321" cy="357312"/>
              <a:chOff x="1722354" y="229144"/>
              <a:chExt cx="1748744" cy="1266614"/>
            </a:xfrm>
          </p:grpSpPr>
          <p:sp>
            <p:nvSpPr>
              <p:cNvPr id="345" name="Google Shape;345;p13"/>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13"/>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7" name="Google Shape;347;p13"/>
            <p:cNvSpPr/>
            <p:nvPr/>
          </p:nvSpPr>
          <p:spPr>
            <a:xfrm>
              <a:off x="8221600" y="-57000"/>
              <a:ext cx="1027600" cy="3378450"/>
            </a:xfrm>
            <a:custGeom>
              <a:rect b="b" l="l" r="r" t="t"/>
              <a:pathLst>
                <a:path extrusionOk="0" h="135138" w="41104">
                  <a:moveTo>
                    <a:pt x="41104" y="135138"/>
                  </a:moveTo>
                  <a:lnTo>
                    <a:pt x="0" y="111407"/>
                  </a:lnTo>
                  <a:lnTo>
                    <a:pt x="0" y="57500"/>
                  </a:lnTo>
                  <a:lnTo>
                    <a:pt x="12424" y="45076"/>
                  </a:lnTo>
                  <a:lnTo>
                    <a:pt x="12424" y="0"/>
                  </a:lnTo>
                </a:path>
              </a:pathLst>
            </a:custGeom>
            <a:noFill/>
            <a:ln cap="flat" cmpd="sng" w="9525">
              <a:solidFill>
                <a:schemeClr val="accent1"/>
              </a:solidFill>
              <a:prstDash val="solid"/>
              <a:round/>
              <a:headEnd len="med" w="med" type="none"/>
              <a:tailEnd len="med" w="med" type="none"/>
            </a:ln>
          </p:spPr>
        </p:sp>
        <p:grpSp>
          <p:nvGrpSpPr>
            <p:cNvPr id="348" name="Google Shape;348;p13"/>
            <p:cNvGrpSpPr/>
            <p:nvPr/>
          </p:nvGrpSpPr>
          <p:grpSpPr>
            <a:xfrm>
              <a:off x="8527396" y="539490"/>
              <a:ext cx="1345511" cy="273510"/>
              <a:chOff x="-6675" y="2881558"/>
              <a:chExt cx="9140700" cy="2059567"/>
            </a:xfrm>
          </p:grpSpPr>
          <p:cxnSp>
            <p:nvCxnSpPr>
              <p:cNvPr id="349" name="Google Shape;349;p13"/>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50" name="Google Shape;350;p13"/>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51" name="Google Shape;351;p13"/>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52" name="Google Shape;352;p13"/>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53" name="Google Shape;353;p13"/>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nvGrpSpPr>
            <p:cNvPr id="354" name="Google Shape;354;p13"/>
            <p:cNvGrpSpPr/>
            <p:nvPr/>
          </p:nvGrpSpPr>
          <p:grpSpPr>
            <a:xfrm rot="10800000">
              <a:off x="-556748" y="2551975"/>
              <a:ext cx="1029243" cy="273510"/>
              <a:chOff x="-6675" y="2881558"/>
              <a:chExt cx="9140700" cy="2059567"/>
            </a:xfrm>
          </p:grpSpPr>
          <p:cxnSp>
            <p:nvCxnSpPr>
              <p:cNvPr id="355" name="Google Shape;355;p13"/>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56" name="Google Shape;356;p13"/>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57" name="Google Shape;357;p13"/>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58" name="Google Shape;358;p13"/>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59" name="Google Shape;359;p13"/>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360" name="Google Shape;360;p13"/>
          <p:cNvGrpSpPr/>
          <p:nvPr/>
        </p:nvGrpSpPr>
        <p:grpSpPr>
          <a:xfrm>
            <a:off x="-160350" y="1017736"/>
            <a:ext cx="9034618" cy="1344543"/>
            <a:chOff x="-160350" y="1017736"/>
            <a:chExt cx="9034618" cy="1344543"/>
          </a:xfrm>
        </p:grpSpPr>
        <p:sp>
          <p:nvSpPr>
            <p:cNvPr id="361" name="Google Shape;361;p13"/>
            <p:cNvSpPr/>
            <p:nvPr/>
          </p:nvSpPr>
          <p:spPr>
            <a:xfrm rot="10800000">
              <a:off x="8834212" y="10177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13"/>
            <p:cNvSpPr/>
            <p:nvPr/>
          </p:nvSpPr>
          <p:spPr>
            <a:xfrm rot="5400000">
              <a:off x="40062" y="212181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3" name="Google Shape;363;p13"/>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12">
    <p:spTree>
      <p:nvGrpSpPr>
        <p:cNvPr id="364" name="Shape 364"/>
        <p:cNvGrpSpPr/>
        <p:nvPr/>
      </p:nvGrpSpPr>
      <p:grpSpPr>
        <a:xfrm>
          <a:off x="0" y="0"/>
          <a:ext cx="0" cy="0"/>
          <a:chOff x="0" y="0"/>
          <a:chExt cx="0" cy="0"/>
        </a:xfrm>
      </p:grpSpPr>
      <p:sp>
        <p:nvSpPr>
          <p:cNvPr id="365" name="Google Shape;365;p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66" name="Google Shape;366;p14"/>
          <p:cNvSpPr txBox="1"/>
          <p:nvPr>
            <p:ph idx="1" type="subTitle"/>
          </p:nvPr>
        </p:nvSpPr>
        <p:spPr>
          <a:xfrm>
            <a:off x="720000" y="1067776"/>
            <a:ext cx="7704000" cy="87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grpSp>
        <p:nvGrpSpPr>
          <p:cNvPr id="367" name="Google Shape;367;p14"/>
          <p:cNvGrpSpPr/>
          <p:nvPr/>
        </p:nvGrpSpPr>
        <p:grpSpPr>
          <a:xfrm>
            <a:off x="248963" y="1017730"/>
            <a:ext cx="8980467" cy="3860780"/>
            <a:chOff x="248963" y="1017730"/>
            <a:chExt cx="8980467" cy="3860780"/>
          </a:xfrm>
        </p:grpSpPr>
        <p:sp>
          <p:nvSpPr>
            <p:cNvPr id="368" name="Google Shape;368;p14"/>
            <p:cNvSpPr/>
            <p:nvPr/>
          </p:nvSpPr>
          <p:spPr>
            <a:xfrm>
              <a:off x="422688" y="1317880"/>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14"/>
            <p:cNvSpPr/>
            <p:nvPr/>
          </p:nvSpPr>
          <p:spPr>
            <a:xfrm>
              <a:off x="248963" y="1017730"/>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0" name="Google Shape;370;p14"/>
            <p:cNvGrpSpPr/>
            <p:nvPr/>
          </p:nvGrpSpPr>
          <p:grpSpPr>
            <a:xfrm rot="-5400000">
              <a:off x="8742913" y="4391992"/>
              <a:ext cx="206891" cy="766144"/>
              <a:chOff x="8650702" y="3525402"/>
              <a:chExt cx="206891" cy="766144"/>
            </a:xfrm>
          </p:grpSpPr>
          <p:sp>
            <p:nvSpPr>
              <p:cNvPr id="371" name="Google Shape;371;p14"/>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14"/>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373" name="Google Shape;373;p14"/>
          <p:cNvGrpSpPr/>
          <p:nvPr/>
        </p:nvGrpSpPr>
        <p:grpSpPr>
          <a:xfrm>
            <a:off x="250498" y="1721188"/>
            <a:ext cx="8259948" cy="2990484"/>
            <a:chOff x="250498" y="1721188"/>
            <a:chExt cx="8259948" cy="2990484"/>
          </a:xfrm>
        </p:grpSpPr>
        <p:sp>
          <p:nvSpPr>
            <p:cNvPr id="374" name="Google Shape;374;p14"/>
            <p:cNvSpPr/>
            <p:nvPr/>
          </p:nvSpPr>
          <p:spPr>
            <a:xfrm rot="10800000">
              <a:off x="250498" y="1721188"/>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14"/>
            <p:cNvSpPr/>
            <p:nvPr/>
          </p:nvSpPr>
          <p:spPr>
            <a:xfrm rot="-5400000">
              <a:off x="8269979" y="4471205"/>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6" name="Google Shape;376;p14"/>
          <p:cNvGrpSpPr/>
          <p:nvPr/>
        </p:nvGrpSpPr>
        <p:grpSpPr>
          <a:xfrm>
            <a:off x="-2218609" y="-174950"/>
            <a:ext cx="12004520" cy="8522877"/>
            <a:chOff x="-2218609" y="-174950"/>
            <a:chExt cx="12004520" cy="8522877"/>
          </a:xfrm>
        </p:grpSpPr>
        <p:sp>
          <p:nvSpPr>
            <p:cNvPr id="377" name="Google Shape;377;p14"/>
            <p:cNvSpPr/>
            <p:nvPr/>
          </p:nvSpPr>
          <p:spPr>
            <a:xfrm>
              <a:off x="-2218609" y="-174950"/>
              <a:ext cx="3801167" cy="569934"/>
            </a:xfrm>
            <a:custGeom>
              <a:rect b="b" l="l" r="r" t="t"/>
              <a:pathLst>
                <a:path extrusionOk="0" h="19530" w="130255">
                  <a:moveTo>
                    <a:pt x="0" y="0"/>
                  </a:moveTo>
                  <a:lnTo>
                    <a:pt x="19531" y="19530"/>
                  </a:lnTo>
                  <a:lnTo>
                    <a:pt x="93650" y="19530"/>
                  </a:lnTo>
                  <a:lnTo>
                    <a:pt x="102323" y="10857"/>
                  </a:lnTo>
                  <a:lnTo>
                    <a:pt x="121066" y="10857"/>
                  </a:lnTo>
                  <a:lnTo>
                    <a:pt x="130255" y="1668"/>
                  </a:lnTo>
                </a:path>
              </a:pathLst>
            </a:custGeom>
            <a:noFill/>
            <a:ln cap="flat" cmpd="sng" w="9525">
              <a:solidFill>
                <a:schemeClr val="accent1"/>
              </a:solidFill>
              <a:prstDash val="solid"/>
              <a:round/>
              <a:headEnd len="med" w="med" type="none"/>
              <a:tailEnd len="med" w="med" type="none"/>
            </a:ln>
          </p:spPr>
        </p:sp>
        <p:grpSp>
          <p:nvGrpSpPr>
            <p:cNvPr id="378" name="Google Shape;378;p14"/>
            <p:cNvGrpSpPr/>
            <p:nvPr/>
          </p:nvGrpSpPr>
          <p:grpSpPr>
            <a:xfrm flipH="1" rot="-5400000">
              <a:off x="7449713" y="4739627"/>
              <a:ext cx="493321" cy="357312"/>
              <a:chOff x="1722354" y="229144"/>
              <a:chExt cx="1748744" cy="1266614"/>
            </a:xfrm>
          </p:grpSpPr>
          <p:sp>
            <p:nvSpPr>
              <p:cNvPr id="379" name="Google Shape;379;p14"/>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14"/>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1" name="Google Shape;381;p14"/>
            <p:cNvSpPr/>
            <p:nvPr/>
          </p:nvSpPr>
          <p:spPr>
            <a:xfrm flipH="1" rot="10800000">
              <a:off x="8147148" y="2028637"/>
              <a:ext cx="1521858" cy="6319290"/>
            </a:xfrm>
            <a:custGeom>
              <a:rect b="b" l="l" r="r" t="t"/>
              <a:pathLst>
                <a:path extrusionOk="0" h="96592" w="23262">
                  <a:moveTo>
                    <a:pt x="0" y="0"/>
                  </a:moveTo>
                  <a:lnTo>
                    <a:pt x="18318" y="18318"/>
                  </a:lnTo>
                  <a:lnTo>
                    <a:pt x="18318" y="58471"/>
                  </a:lnTo>
                  <a:lnTo>
                    <a:pt x="10373" y="66417"/>
                  </a:lnTo>
                  <a:lnTo>
                    <a:pt x="10373" y="83703"/>
                  </a:lnTo>
                  <a:lnTo>
                    <a:pt x="23262" y="96592"/>
                  </a:lnTo>
                </a:path>
              </a:pathLst>
            </a:custGeom>
            <a:noFill/>
            <a:ln cap="flat" cmpd="sng" w="9525">
              <a:solidFill>
                <a:schemeClr val="accent1"/>
              </a:solidFill>
              <a:prstDash val="solid"/>
              <a:round/>
              <a:headEnd len="med" w="med" type="none"/>
              <a:tailEnd len="med" w="med" type="none"/>
            </a:ln>
          </p:spPr>
        </p:sp>
        <p:grpSp>
          <p:nvGrpSpPr>
            <p:cNvPr id="382" name="Google Shape;382;p14"/>
            <p:cNvGrpSpPr/>
            <p:nvPr/>
          </p:nvGrpSpPr>
          <p:grpSpPr>
            <a:xfrm flipH="1">
              <a:off x="8820653" y="3237867"/>
              <a:ext cx="965258" cy="273510"/>
              <a:chOff x="-6675" y="2881558"/>
              <a:chExt cx="9140700" cy="2059567"/>
            </a:xfrm>
          </p:grpSpPr>
          <p:cxnSp>
            <p:nvCxnSpPr>
              <p:cNvPr id="383" name="Google Shape;383;p14"/>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84" name="Google Shape;384;p14"/>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85" name="Google Shape;385;p14"/>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86" name="Google Shape;386;p14"/>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87" name="Google Shape;387;p14"/>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sp>
        <p:nvSpPr>
          <p:cNvPr id="388" name="Google Shape;388;p14"/>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2_1">
    <p:spTree>
      <p:nvGrpSpPr>
        <p:cNvPr id="389" name="Shape 389"/>
        <p:cNvGrpSpPr/>
        <p:nvPr/>
      </p:nvGrpSpPr>
      <p:grpSpPr>
        <a:xfrm>
          <a:off x="0" y="0"/>
          <a:ext cx="0" cy="0"/>
          <a:chOff x="0" y="0"/>
          <a:chExt cx="0" cy="0"/>
        </a:xfrm>
      </p:grpSpPr>
      <p:sp>
        <p:nvSpPr>
          <p:cNvPr id="390" name="Google Shape;390;p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1" name="Google Shape;391;p15"/>
          <p:cNvSpPr txBox="1"/>
          <p:nvPr>
            <p:ph idx="1" type="subTitle"/>
          </p:nvPr>
        </p:nvSpPr>
        <p:spPr>
          <a:xfrm>
            <a:off x="720000" y="1150950"/>
            <a:ext cx="7704000" cy="29886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Char char="●"/>
              <a:defRPr/>
            </a:lvl1pPr>
            <a:lvl2pPr lvl="1" rtl="0" algn="ctr">
              <a:lnSpc>
                <a:spcPct val="100000"/>
              </a:lnSpc>
              <a:spcBef>
                <a:spcPts val="0"/>
              </a:spcBef>
              <a:spcAft>
                <a:spcPts val="0"/>
              </a:spcAft>
              <a:buSzPts val="1200"/>
              <a:buFont typeface="Nunito Light"/>
              <a:buChar char="○"/>
              <a:defRPr/>
            </a:lvl2pPr>
            <a:lvl3pPr lvl="2" rtl="0" algn="ctr">
              <a:lnSpc>
                <a:spcPct val="100000"/>
              </a:lnSpc>
              <a:spcBef>
                <a:spcPts val="0"/>
              </a:spcBef>
              <a:spcAft>
                <a:spcPts val="0"/>
              </a:spcAft>
              <a:buSzPts val="1200"/>
              <a:buFont typeface="Nunito Light"/>
              <a:buChar char="■"/>
              <a:defRPr/>
            </a:lvl3pPr>
            <a:lvl4pPr lvl="3" rtl="0" algn="ctr">
              <a:lnSpc>
                <a:spcPct val="100000"/>
              </a:lnSpc>
              <a:spcBef>
                <a:spcPts val="0"/>
              </a:spcBef>
              <a:spcAft>
                <a:spcPts val="0"/>
              </a:spcAft>
              <a:buSzPts val="1200"/>
              <a:buFont typeface="Nunito Light"/>
              <a:buChar char="●"/>
              <a:defRPr/>
            </a:lvl4pPr>
            <a:lvl5pPr lvl="4" rtl="0" algn="ctr">
              <a:lnSpc>
                <a:spcPct val="100000"/>
              </a:lnSpc>
              <a:spcBef>
                <a:spcPts val="0"/>
              </a:spcBef>
              <a:spcAft>
                <a:spcPts val="0"/>
              </a:spcAft>
              <a:buSzPts val="1200"/>
              <a:buFont typeface="Nunito Light"/>
              <a:buChar char="○"/>
              <a:defRPr/>
            </a:lvl5pPr>
            <a:lvl6pPr lvl="5" rtl="0" algn="ctr">
              <a:lnSpc>
                <a:spcPct val="100000"/>
              </a:lnSpc>
              <a:spcBef>
                <a:spcPts val="0"/>
              </a:spcBef>
              <a:spcAft>
                <a:spcPts val="0"/>
              </a:spcAft>
              <a:buSzPts val="1200"/>
              <a:buFont typeface="Nunito Light"/>
              <a:buChar char="■"/>
              <a:defRPr/>
            </a:lvl6pPr>
            <a:lvl7pPr lvl="6" rtl="0" algn="ctr">
              <a:lnSpc>
                <a:spcPct val="100000"/>
              </a:lnSpc>
              <a:spcBef>
                <a:spcPts val="0"/>
              </a:spcBef>
              <a:spcAft>
                <a:spcPts val="0"/>
              </a:spcAft>
              <a:buSzPts val="1200"/>
              <a:buFont typeface="Nunito Light"/>
              <a:buChar char="●"/>
              <a:defRPr/>
            </a:lvl7pPr>
            <a:lvl8pPr lvl="7" rtl="0" algn="ctr">
              <a:lnSpc>
                <a:spcPct val="100000"/>
              </a:lnSpc>
              <a:spcBef>
                <a:spcPts val="0"/>
              </a:spcBef>
              <a:spcAft>
                <a:spcPts val="0"/>
              </a:spcAft>
              <a:buSzPts val="1200"/>
              <a:buFont typeface="Nunito Light"/>
              <a:buChar char="○"/>
              <a:defRPr/>
            </a:lvl8pPr>
            <a:lvl9pPr lvl="8" rtl="0" algn="ctr">
              <a:lnSpc>
                <a:spcPct val="100000"/>
              </a:lnSpc>
              <a:spcBef>
                <a:spcPts val="0"/>
              </a:spcBef>
              <a:spcAft>
                <a:spcPts val="0"/>
              </a:spcAft>
              <a:buSzPts val="1200"/>
              <a:buFont typeface="Nunito Light"/>
              <a:buChar char="■"/>
              <a:defRPr/>
            </a:lvl9pPr>
          </a:lstStyle>
          <a:p/>
        </p:txBody>
      </p:sp>
      <p:grpSp>
        <p:nvGrpSpPr>
          <p:cNvPr id="392" name="Google Shape;392;p15"/>
          <p:cNvGrpSpPr/>
          <p:nvPr/>
        </p:nvGrpSpPr>
        <p:grpSpPr>
          <a:xfrm>
            <a:off x="8393651" y="-1627766"/>
            <a:ext cx="614899" cy="2881846"/>
            <a:chOff x="1337784" y="-2525559"/>
            <a:chExt cx="1352318" cy="6337907"/>
          </a:xfrm>
        </p:grpSpPr>
        <p:cxnSp>
          <p:nvCxnSpPr>
            <p:cNvPr id="393" name="Google Shape;393;p15"/>
            <p:cNvCxnSpPr/>
            <p:nvPr/>
          </p:nvCxnSpPr>
          <p:spPr>
            <a:xfrm rot="10800000">
              <a:off x="1337784" y="-2525559"/>
              <a:ext cx="0" cy="4990500"/>
            </a:xfrm>
            <a:prstGeom prst="straightConnector1">
              <a:avLst/>
            </a:prstGeom>
            <a:noFill/>
            <a:ln cap="flat" cmpd="sng" w="9525">
              <a:solidFill>
                <a:schemeClr val="accent2"/>
              </a:solidFill>
              <a:prstDash val="solid"/>
              <a:round/>
              <a:headEnd len="med" w="med" type="none"/>
              <a:tailEnd len="med" w="med" type="none"/>
            </a:ln>
          </p:spPr>
        </p:cxnSp>
        <p:cxnSp>
          <p:nvCxnSpPr>
            <p:cNvPr id="394" name="Google Shape;394;p15"/>
            <p:cNvCxnSpPr/>
            <p:nvPr/>
          </p:nvCxnSpPr>
          <p:spPr>
            <a:xfrm>
              <a:off x="1337784" y="2466654"/>
              <a:ext cx="984900" cy="970200"/>
            </a:xfrm>
            <a:prstGeom prst="straightConnector1">
              <a:avLst/>
            </a:prstGeom>
            <a:noFill/>
            <a:ln cap="flat" cmpd="sng" w="9525">
              <a:solidFill>
                <a:schemeClr val="accent2"/>
              </a:solidFill>
              <a:prstDash val="solid"/>
              <a:round/>
              <a:headEnd len="med" w="med" type="none"/>
              <a:tailEnd len="med" w="med" type="none"/>
            </a:ln>
          </p:spPr>
        </p:cxnSp>
        <p:sp>
          <p:nvSpPr>
            <p:cNvPr id="395" name="Google Shape;395;p15"/>
            <p:cNvSpPr/>
            <p:nvPr/>
          </p:nvSpPr>
          <p:spPr>
            <a:xfrm rot="5400000">
              <a:off x="2266990" y="3389237"/>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15"/>
          <p:cNvGrpSpPr/>
          <p:nvPr/>
        </p:nvGrpSpPr>
        <p:grpSpPr>
          <a:xfrm>
            <a:off x="6485555" y="4129788"/>
            <a:ext cx="269696" cy="1209440"/>
            <a:chOff x="6933883" y="3613321"/>
            <a:chExt cx="269696" cy="1209440"/>
          </a:xfrm>
        </p:grpSpPr>
        <p:sp>
          <p:nvSpPr>
            <p:cNvPr id="397" name="Google Shape;397;p15"/>
            <p:cNvSpPr/>
            <p:nvPr/>
          </p:nvSpPr>
          <p:spPr>
            <a:xfrm rot="10800000">
              <a:off x="7160463"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15"/>
            <p:cNvSpPr/>
            <p:nvPr/>
          </p:nvSpPr>
          <p:spPr>
            <a:xfrm rot="10800000">
              <a:off x="6933883"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9" name="Google Shape;399;p15"/>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6">
    <p:spTree>
      <p:nvGrpSpPr>
        <p:cNvPr id="400" name="Shape 400"/>
        <p:cNvGrpSpPr/>
        <p:nvPr/>
      </p:nvGrpSpPr>
      <p:grpSpPr>
        <a:xfrm>
          <a:off x="0" y="0"/>
          <a:ext cx="0" cy="0"/>
          <a:chOff x="0" y="0"/>
          <a:chExt cx="0" cy="0"/>
        </a:xfrm>
      </p:grpSpPr>
      <p:sp>
        <p:nvSpPr>
          <p:cNvPr id="401" name="Google Shape;401;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02" name="Google Shape;402;p16"/>
          <p:cNvSpPr txBox="1"/>
          <p:nvPr>
            <p:ph idx="1" type="subTitle"/>
          </p:nvPr>
        </p:nvSpPr>
        <p:spPr>
          <a:xfrm>
            <a:off x="1090025" y="2438273"/>
            <a:ext cx="22602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3" name="Google Shape;403;p16"/>
          <p:cNvSpPr txBox="1"/>
          <p:nvPr>
            <p:ph idx="2" type="subTitle"/>
          </p:nvPr>
        </p:nvSpPr>
        <p:spPr>
          <a:xfrm>
            <a:off x="3501725" y="2438273"/>
            <a:ext cx="22602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4" name="Google Shape;404;p16"/>
          <p:cNvSpPr txBox="1"/>
          <p:nvPr>
            <p:ph idx="3" type="subTitle"/>
          </p:nvPr>
        </p:nvSpPr>
        <p:spPr>
          <a:xfrm>
            <a:off x="5913431" y="2438273"/>
            <a:ext cx="2260200" cy="1501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05" name="Google Shape;405;p16"/>
          <p:cNvSpPr txBox="1"/>
          <p:nvPr>
            <p:ph idx="4" type="subTitle"/>
          </p:nvPr>
        </p:nvSpPr>
        <p:spPr>
          <a:xfrm>
            <a:off x="1090025" y="2029925"/>
            <a:ext cx="2260200" cy="480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406" name="Google Shape;406;p16"/>
          <p:cNvSpPr txBox="1"/>
          <p:nvPr>
            <p:ph idx="5" type="subTitle"/>
          </p:nvPr>
        </p:nvSpPr>
        <p:spPr>
          <a:xfrm>
            <a:off x="3501728" y="2029925"/>
            <a:ext cx="2260200" cy="480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407" name="Google Shape;407;p16"/>
          <p:cNvSpPr txBox="1"/>
          <p:nvPr>
            <p:ph idx="6" type="subTitle"/>
          </p:nvPr>
        </p:nvSpPr>
        <p:spPr>
          <a:xfrm>
            <a:off x="5913432" y="2029925"/>
            <a:ext cx="2260200" cy="4803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grpSp>
        <p:nvGrpSpPr>
          <p:cNvPr id="408" name="Google Shape;408;p16"/>
          <p:cNvGrpSpPr/>
          <p:nvPr/>
        </p:nvGrpSpPr>
        <p:grpSpPr>
          <a:xfrm>
            <a:off x="188277" y="445029"/>
            <a:ext cx="8669349" cy="4596267"/>
            <a:chOff x="188277" y="445029"/>
            <a:chExt cx="8669349" cy="4596267"/>
          </a:xfrm>
        </p:grpSpPr>
        <p:sp>
          <p:nvSpPr>
            <p:cNvPr id="409" name="Google Shape;409;p16"/>
            <p:cNvSpPr/>
            <p:nvPr/>
          </p:nvSpPr>
          <p:spPr>
            <a:xfrm rot="10800000">
              <a:off x="8615635" y="68442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16"/>
            <p:cNvSpPr/>
            <p:nvPr/>
          </p:nvSpPr>
          <p:spPr>
            <a:xfrm rot="10800000">
              <a:off x="8814510" y="44502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11" name="Google Shape;411;p16"/>
            <p:cNvGrpSpPr/>
            <p:nvPr/>
          </p:nvGrpSpPr>
          <p:grpSpPr>
            <a:xfrm>
              <a:off x="188277" y="4275152"/>
              <a:ext cx="206891" cy="766144"/>
              <a:chOff x="8650702" y="3525402"/>
              <a:chExt cx="206891" cy="766144"/>
            </a:xfrm>
          </p:grpSpPr>
          <p:sp>
            <p:nvSpPr>
              <p:cNvPr id="412" name="Google Shape;412;p16"/>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16"/>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14" name="Google Shape;414;p16"/>
          <p:cNvGrpSpPr/>
          <p:nvPr/>
        </p:nvGrpSpPr>
        <p:grpSpPr>
          <a:xfrm>
            <a:off x="478250" y="1380581"/>
            <a:ext cx="8298985" cy="1930684"/>
            <a:chOff x="478250" y="1380581"/>
            <a:chExt cx="8298985" cy="1930684"/>
          </a:xfrm>
        </p:grpSpPr>
        <p:sp>
          <p:nvSpPr>
            <p:cNvPr id="415" name="Google Shape;415;p16"/>
            <p:cNvSpPr/>
            <p:nvPr/>
          </p:nvSpPr>
          <p:spPr>
            <a:xfrm rot="10800000">
              <a:off x="8737179" y="138058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16"/>
            <p:cNvSpPr/>
            <p:nvPr/>
          </p:nvSpPr>
          <p:spPr>
            <a:xfrm rot="10800000">
              <a:off x="478250" y="287038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16"/>
          <p:cNvGrpSpPr/>
          <p:nvPr/>
        </p:nvGrpSpPr>
        <p:grpSpPr>
          <a:xfrm>
            <a:off x="260198" y="-534009"/>
            <a:ext cx="8742927" cy="5946659"/>
            <a:chOff x="260198" y="-534009"/>
            <a:chExt cx="8742927" cy="5946659"/>
          </a:xfrm>
        </p:grpSpPr>
        <p:grpSp>
          <p:nvGrpSpPr>
            <p:cNvPr id="418" name="Google Shape;418;p16"/>
            <p:cNvGrpSpPr/>
            <p:nvPr/>
          </p:nvGrpSpPr>
          <p:grpSpPr>
            <a:xfrm flipH="1" rot="5400000">
              <a:off x="7247712" y="-188135"/>
              <a:ext cx="965258" cy="273510"/>
              <a:chOff x="-6675" y="2881558"/>
              <a:chExt cx="9140700" cy="2059567"/>
            </a:xfrm>
          </p:grpSpPr>
          <p:cxnSp>
            <p:nvCxnSpPr>
              <p:cNvPr id="419" name="Google Shape;419;p16"/>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20" name="Google Shape;420;p16"/>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21" name="Google Shape;421;p16"/>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22" name="Google Shape;422;p16"/>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23" name="Google Shape;423;p16"/>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sp>
          <p:nvSpPr>
            <p:cNvPr id="424" name="Google Shape;424;p16"/>
            <p:cNvSpPr/>
            <p:nvPr/>
          </p:nvSpPr>
          <p:spPr>
            <a:xfrm>
              <a:off x="5746750" y="-57000"/>
              <a:ext cx="3256375" cy="488250"/>
            </a:xfrm>
            <a:custGeom>
              <a:rect b="b" l="l" r="r" t="t"/>
              <a:pathLst>
                <a:path extrusionOk="0" h="19530" w="130255">
                  <a:moveTo>
                    <a:pt x="0" y="0"/>
                  </a:moveTo>
                  <a:lnTo>
                    <a:pt x="19531" y="19530"/>
                  </a:lnTo>
                  <a:lnTo>
                    <a:pt x="93650" y="19530"/>
                  </a:lnTo>
                  <a:lnTo>
                    <a:pt x="102323" y="10857"/>
                  </a:lnTo>
                  <a:lnTo>
                    <a:pt x="121066" y="10857"/>
                  </a:lnTo>
                  <a:lnTo>
                    <a:pt x="130255" y="1668"/>
                  </a:lnTo>
                </a:path>
              </a:pathLst>
            </a:custGeom>
            <a:noFill/>
            <a:ln cap="flat" cmpd="sng" w="9525">
              <a:solidFill>
                <a:schemeClr val="accent1"/>
              </a:solidFill>
              <a:prstDash val="solid"/>
              <a:round/>
              <a:headEnd len="med" w="med" type="none"/>
              <a:tailEnd len="med" w="med" type="none"/>
            </a:ln>
          </p:spPr>
        </p:sp>
        <p:grpSp>
          <p:nvGrpSpPr>
            <p:cNvPr id="425" name="Google Shape;425;p16"/>
            <p:cNvGrpSpPr/>
            <p:nvPr/>
          </p:nvGrpSpPr>
          <p:grpSpPr>
            <a:xfrm>
              <a:off x="260198" y="3089575"/>
              <a:ext cx="493321" cy="2323075"/>
              <a:chOff x="260198" y="3089575"/>
              <a:chExt cx="493321" cy="2323075"/>
            </a:xfrm>
          </p:grpSpPr>
          <p:grpSp>
            <p:nvGrpSpPr>
              <p:cNvPr id="426" name="Google Shape;426;p16"/>
              <p:cNvGrpSpPr/>
              <p:nvPr/>
            </p:nvGrpSpPr>
            <p:grpSpPr>
              <a:xfrm rot="10800000">
                <a:off x="260198" y="3645746"/>
                <a:ext cx="493321" cy="357312"/>
                <a:chOff x="1722354" y="229144"/>
                <a:chExt cx="1748744" cy="1266614"/>
              </a:xfrm>
            </p:grpSpPr>
            <p:sp>
              <p:nvSpPr>
                <p:cNvPr id="427" name="Google Shape;427;p16"/>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16"/>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29" name="Google Shape;429;p16"/>
              <p:cNvSpPr/>
              <p:nvPr/>
            </p:nvSpPr>
            <p:spPr>
              <a:xfrm>
                <a:off x="260200" y="3089575"/>
                <a:ext cx="476150" cy="2323075"/>
              </a:xfrm>
              <a:custGeom>
                <a:rect b="b" l="l" r="r" t="t"/>
                <a:pathLst>
                  <a:path extrusionOk="0" h="92923" w="19046">
                    <a:moveTo>
                      <a:pt x="0" y="0"/>
                    </a:moveTo>
                    <a:lnTo>
                      <a:pt x="0" y="36635"/>
                    </a:lnTo>
                    <a:lnTo>
                      <a:pt x="19046" y="55681"/>
                    </a:lnTo>
                    <a:lnTo>
                      <a:pt x="19046" y="92923"/>
                    </a:lnTo>
                  </a:path>
                </a:pathLst>
              </a:custGeom>
              <a:noFill/>
              <a:ln cap="flat" cmpd="sng" w="9525">
                <a:solidFill>
                  <a:schemeClr val="accent1"/>
                </a:solidFill>
                <a:prstDash val="solid"/>
                <a:round/>
                <a:headEnd len="med" w="med" type="none"/>
                <a:tailEnd len="med" w="med" type="none"/>
              </a:ln>
            </p:spPr>
          </p:sp>
        </p:grpSp>
      </p:grpSp>
      <p:sp>
        <p:nvSpPr>
          <p:cNvPr id="430" name="Google Shape;430;p16"/>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5">
    <p:spTree>
      <p:nvGrpSpPr>
        <p:cNvPr id="431" name="Shape 431"/>
        <p:cNvGrpSpPr/>
        <p:nvPr/>
      </p:nvGrpSpPr>
      <p:grpSpPr>
        <a:xfrm>
          <a:off x="0" y="0"/>
          <a:ext cx="0" cy="0"/>
          <a:chOff x="0" y="0"/>
          <a:chExt cx="0" cy="0"/>
        </a:xfrm>
      </p:grpSpPr>
      <p:sp>
        <p:nvSpPr>
          <p:cNvPr id="432" name="Google Shape;432;p1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Font typeface="Raleway Black"/>
              <a:buNone/>
              <a:defRPr b="0">
                <a:latin typeface="Raleway Black"/>
                <a:ea typeface="Raleway Black"/>
                <a:cs typeface="Raleway Black"/>
                <a:sym typeface="Raleway Black"/>
              </a:defRPr>
            </a:lvl2pPr>
            <a:lvl3pPr lvl="2" rtl="0">
              <a:spcBef>
                <a:spcPts val="0"/>
              </a:spcBef>
              <a:spcAft>
                <a:spcPts val="0"/>
              </a:spcAft>
              <a:buSzPts val="3000"/>
              <a:buFont typeface="Raleway Black"/>
              <a:buNone/>
              <a:defRPr b="0">
                <a:latin typeface="Raleway Black"/>
                <a:ea typeface="Raleway Black"/>
                <a:cs typeface="Raleway Black"/>
                <a:sym typeface="Raleway Black"/>
              </a:defRPr>
            </a:lvl3pPr>
            <a:lvl4pPr lvl="3" rtl="0">
              <a:spcBef>
                <a:spcPts val="0"/>
              </a:spcBef>
              <a:spcAft>
                <a:spcPts val="0"/>
              </a:spcAft>
              <a:buSzPts val="3000"/>
              <a:buFont typeface="Raleway Black"/>
              <a:buNone/>
              <a:defRPr b="0">
                <a:latin typeface="Raleway Black"/>
                <a:ea typeface="Raleway Black"/>
                <a:cs typeface="Raleway Black"/>
                <a:sym typeface="Raleway Black"/>
              </a:defRPr>
            </a:lvl4pPr>
            <a:lvl5pPr lvl="4" rtl="0">
              <a:spcBef>
                <a:spcPts val="0"/>
              </a:spcBef>
              <a:spcAft>
                <a:spcPts val="0"/>
              </a:spcAft>
              <a:buSzPts val="3000"/>
              <a:buFont typeface="Raleway Black"/>
              <a:buNone/>
              <a:defRPr b="0">
                <a:latin typeface="Raleway Black"/>
                <a:ea typeface="Raleway Black"/>
                <a:cs typeface="Raleway Black"/>
                <a:sym typeface="Raleway Black"/>
              </a:defRPr>
            </a:lvl5pPr>
            <a:lvl6pPr lvl="5" rtl="0">
              <a:spcBef>
                <a:spcPts val="0"/>
              </a:spcBef>
              <a:spcAft>
                <a:spcPts val="0"/>
              </a:spcAft>
              <a:buSzPts val="3000"/>
              <a:buFont typeface="Raleway Black"/>
              <a:buNone/>
              <a:defRPr b="0">
                <a:latin typeface="Raleway Black"/>
                <a:ea typeface="Raleway Black"/>
                <a:cs typeface="Raleway Black"/>
                <a:sym typeface="Raleway Black"/>
              </a:defRPr>
            </a:lvl6pPr>
            <a:lvl7pPr lvl="6" rtl="0">
              <a:spcBef>
                <a:spcPts val="0"/>
              </a:spcBef>
              <a:spcAft>
                <a:spcPts val="0"/>
              </a:spcAft>
              <a:buSzPts val="3000"/>
              <a:buFont typeface="Raleway Black"/>
              <a:buNone/>
              <a:defRPr b="0">
                <a:latin typeface="Raleway Black"/>
                <a:ea typeface="Raleway Black"/>
                <a:cs typeface="Raleway Black"/>
                <a:sym typeface="Raleway Black"/>
              </a:defRPr>
            </a:lvl7pPr>
            <a:lvl8pPr lvl="7" rtl="0">
              <a:spcBef>
                <a:spcPts val="0"/>
              </a:spcBef>
              <a:spcAft>
                <a:spcPts val="0"/>
              </a:spcAft>
              <a:buSzPts val="3000"/>
              <a:buFont typeface="Raleway Black"/>
              <a:buNone/>
              <a:defRPr b="0">
                <a:latin typeface="Raleway Black"/>
                <a:ea typeface="Raleway Black"/>
                <a:cs typeface="Raleway Black"/>
                <a:sym typeface="Raleway Black"/>
              </a:defRPr>
            </a:lvl8pPr>
            <a:lvl9pPr lvl="8" rtl="0">
              <a:spcBef>
                <a:spcPts val="0"/>
              </a:spcBef>
              <a:spcAft>
                <a:spcPts val="0"/>
              </a:spcAft>
              <a:buSzPts val="3000"/>
              <a:buFont typeface="Raleway Black"/>
              <a:buNone/>
              <a:defRPr b="0">
                <a:latin typeface="Raleway Black"/>
                <a:ea typeface="Raleway Black"/>
                <a:cs typeface="Raleway Black"/>
                <a:sym typeface="Raleway Black"/>
              </a:defRPr>
            </a:lvl9pPr>
          </a:lstStyle>
          <a:p/>
        </p:txBody>
      </p:sp>
      <p:sp>
        <p:nvSpPr>
          <p:cNvPr id="433" name="Google Shape;433;p17"/>
          <p:cNvSpPr txBox="1"/>
          <p:nvPr>
            <p:ph idx="1" type="subTitle"/>
          </p:nvPr>
        </p:nvSpPr>
        <p:spPr>
          <a:xfrm>
            <a:off x="1253224" y="17701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4" name="Google Shape;434;p17"/>
          <p:cNvSpPr txBox="1"/>
          <p:nvPr>
            <p:ph idx="2" type="subTitle"/>
          </p:nvPr>
        </p:nvSpPr>
        <p:spPr>
          <a:xfrm>
            <a:off x="5079776" y="17701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5" name="Google Shape;435;p17"/>
          <p:cNvSpPr txBox="1"/>
          <p:nvPr>
            <p:ph idx="3" type="subTitle"/>
          </p:nvPr>
        </p:nvSpPr>
        <p:spPr>
          <a:xfrm>
            <a:off x="1253224" y="32817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6" name="Google Shape;436;p17"/>
          <p:cNvSpPr txBox="1"/>
          <p:nvPr>
            <p:ph idx="4" type="subTitle"/>
          </p:nvPr>
        </p:nvSpPr>
        <p:spPr>
          <a:xfrm>
            <a:off x="5079776" y="3281700"/>
            <a:ext cx="2811000" cy="954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37" name="Google Shape;437;p17"/>
          <p:cNvSpPr txBox="1"/>
          <p:nvPr>
            <p:ph idx="5" type="subTitle"/>
          </p:nvPr>
        </p:nvSpPr>
        <p:spPr>
          <a:xfrm>
            <a:off x="1253225" y="1316050"/>
            <a:ext cx="28110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438" name="Google Shape;438;p17"/>
          <p:cNvSpPr txBox="1"/>
          <p:nvPr>
            <p:ph idx="6" type="subTitle"/>
          </p:nvPr>
        </p:nvSpPr>
        <p:spPr>
          <a:xfrm>
            <a:off x="1253225" y="2827725"/>
            <a:ext cx="28110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439" name="Google Shape;439;p17"/>
          <p:cNvSpPr txBox="1"/>
          <p:nvPr>
            <p:ph idx="7" type="subTitle"/>
          </p:nvPr>
        </p:nvSpPr>
        <p:spPr>
          <a:xfrm>
            <a:off x="5079750" y="1316050"/>
            <a:ext cx="28110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440" name="Google Shape;440;p17"/>
          <p:cNvSpPr txBox="1"/>
          <p:nvPr>
            <p:ph idx="8" type="subTitle"/>
          </p:nvPr>
        </p:nvSpPr>
        <p:spPr>
          <a:xfrm>
            <a:off x="5079750" y="2827725"/>
            <a:ext cx="2811000" cy="5166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grpSp>
        <p:nvGrpSpPr>
          <p:cNvPr id="441" name="Google Shape;441;p17"/>
          <p:cNvGrpSpPr/>
          <p:nvPr/>
        </p:nvGrpSpPr>
        <p:grpSpPr>
          <a:xfrm>
            <a:off x="487075" y="3743425"/>
            <a:ext cx="8733034" cy="1098995"/>
            <a:chOff x="487075" y="3743425"/>
            <a:chExt cx="8733034" cy="1098995"/>
          </a:xfrm>
        </p:grpSpPr>
        <p:sp>
          <p:nvSpPr>
            <p:cNvPr id="442" name="Google Shape;442;p17"/>
            <p:cNvSpPr/>
            <p:nvPr/>
          </p:nvSpPr>
          <p:spPr>
            <a:xfrm rot="5400000">
              <a:off x="8961054" y="3726360"/>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17"/>
            <p:cNvSpPr/>
            <p:nvPr/>
          </p:nvSpPr>
          <p:spPr>
            <a:xfrm rot="5400000">
              <a:off x="8721654" y="3527485"/>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44" name="Google Shape;444;p17"/>
            <p:cNvGrpSpPr/>
            <p:nvPr/>
          </p:nvGrpSpPr>
          <p:grpSpPr>
            <a:xfrm rot="5400000">
              <a:off x="766702" y="4355902"/>
              <a:ext cx="206891" cy="766144"/>
              <a:chOff x="8650702" y="3525402"/>
              <a:chExt cx="206891" cy="766144"/>
            </a:xfrm>
          </p:grpSpPr>
          <p:sp>
            <p:nvSpPr>
              <p:cNvPr id="445" name="Google Shape;445;p17"/>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17"/>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47" name="Google Shape;447;p17"/>
          <p:cNvGrpSpPr/>
          <p:nvPr/>
        </p:nvGrpSpPr>
        <p:grpSpPr>
          <a:xfrm>
            <a:off x="197650" y="1003129"/>
            <a:ext cx="8689509" cy="2910487"/>
            <a:chOff x="197650" y="1003129"/>
            <a:chExt cx="8689509" cy="2910487"/>
          </a:xfrm>
        </p:grpSpPr>
        <p:sp>
          <p:nvSpPr>
            <p:cNvPr id="448" name="Google Shape;448;p17"/>
            <p:cNvSpPr/>
            <p:nvPr/>
          </p:nvSpPr>
          <p:spPr>
            <a:xfrm>
              <a:off x="8847104" y="1003129"/>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17"/>
            <p:cNvSpPr/>
            <p:nvPr/>
          </p:nvSpPr>
          <p:spPr>
            <a:xfrm rot="10800000">
              <a:off x="197650" y="34727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0" name="Google Shape;450;p17"/>
          <p:cNvGrpSpPr/>
          <p:nvPr/>
        </p:nvGrpSpPr>
        <p:grpSpPr>
          <a:xfrm>
            <a:off x="-30950" y="-166792"/>
            <a:ext cx="9501942" cy="5231667"/>
            <a:chOff x="-30950" y="-166792"/>
            <a:chExt cx="9501942" cy="5231667"/>
          </a:xfrm>
        </p:grpSpPr>
        <p:grpSp>
          <p:nvGrpSpPr>
            <p:cNvPr id="451" name="Google Shape;451;p17"/>
            <p:cNvGrpSpPr/>
            <p:nvPr/>
          </p:nvGrpSpPr>
          <p:grpSpPr>
            <a:xfrm rot="-5400000">
              <a:off x="8362773" y="2998996"/>
              <a:ext cx="493321" cy="357312"/>
              <a:chOff x="1722354" y="229144"/>
              <a:chExt cx="1748744" cy="1266614"/>
            </a:xfrm>
          </p:grpSpPr>
          <p:sp>
            <p:nvSpPr>
              <p:cNvPr id="452" name="Google Shape;452;p17"/>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17"/>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54" name="Google Shape;454;p17"/>
            <p:cNvGrpSpPr/>
            <p:nvPr/>
          </p:nvGrpSpPr>
          <p:grpSpPr>
            <a:xfrm flipH="1" rot="10800000">
              <a:off x="8505734" y="1680044"/>
              <a:ext cx="965258" cy="273510"/>
              <a:chOff x="-6675" y="2881558"/>
              <a:chExt cx="9140700" cy="2059567"/>
            </a:xfrm>
          </p:grpSpPr>
          <p:cxnSp>
            <p:nvCxnSpPr>
              <p:cNvPr id="455" name="Google Shape;455;p17"/>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56" name="Google Shape;456;p17"/>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57" name="Google Shape;457;p17"/>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58" name="Google Shape;458;p17"/>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59" name="Google Shape;459;p17"/>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sp>
          <p:nvSpPr>
            <p:cNvPr id="460" name="Google Shape;460;p17"/>
            <p:cNvSpPr/>
            <p:nvPr/>
          </p:nvSpPr>
          <p:spPr>
            <a:xfrm rot="5400000">
              <a:off x="7121670" y="1217270"/>
              <a:ext cx="3256375" cy="488250"/>
            </a:xfrm>
            <a:custGeom>
              <a:rect b="b" l="l" r="r" t="t"/>
              <a:pathLst>
                <a:path extrusionOk="0" h="19530" w="130255">
                  <a:moveTo>
                    <a:pt x="0" y="0"/>
                  </a:moveTo>
                  <a:lnTo>
                    <a:pt x="19531" y="19530"/>
                  </a:lnTo>
                  <a:lnTo>
                    <a:pt x="93650" y="19530"/>
                  </a:lnTo>
                  <a:lnTo>
                    <a:pt x="102323" y="10857"/>
                  </a:lnTo>
                  <a:lnTo>
                    <a:pt x="121066" y="10857"/>
                  </a:lnTo>
                  <a:lnTo>
                    <a:pt x="130255" y="1668"/>
                  </a:lnTo>
                </a:path>
              </a:pathLst>
            </a:custGeom>
            <a:noFill/>
            <a:ln cap="flat" cmpd="sng" w="9525">
              <a:solidFill>
                <a:schemeClr val="accent1"/>
              </a:solidFill>
              <a:prstDash val="solid"/>
              <a:round/>
              <a:headEnd len="med" w="med" type="none"/>
              <a:tailEnd len="med" w="med" type="none"/>
            </a:ln>
          </p:spPr>
        </p:sp>
        <p:sp>
          <p:nvSpPr>
            <p:cNvPr id="461" name="Google Shape;461;p17"/>
            <p:cNvSpPr/>
            <p:nvPr/>
          </p:nvSpPr>
          <p:spPr>
            <a:xfrm>
              <a:off x="-30950" y="2650075"/>
              <a:ext cx="581550" cy="2414800"/>
            </a:xfrm>
            <a:custGeom>
              <a:rect b="b" l="l" r="r" t="t"/>
              <a:pathLst>
                <a:path extrusionOk="0" h="96592" w="23262">
                  <a:moveTo>
                    <a:pt x="0" y="0"/>
                  </a:moveTo>
                  <a:lnTo>
                    <a:pt x="18318" y="18318"/>
                  </a:lnTo>
                  <a:lnTo>
                    <a:pt x="18318" y="58471"/>
                  </a:lnTo>
                  <a:lnTo>
                    <a:pt x="10373" y="66417"/>
                  </a:lnTo>
                  <a:lnTo>
                    <a:pt x="10373" y="83703"/>
                  </a:lnTo>
                  <a:lnTo>
                    <a:pt x="23262" y="96592"/>
                  </a:lnTo>
                </a:path>
              </a:pathLst>
            </a:custGeom>
            <a:noFill/>
            <a:ln cap="flat" cmpd="sng" w="9525">
              <a:solidFill>
                <a:schemeClr val="accent1"/>
              </a:solidFill>
              <a:prstDash val="solid"/>
              <a:round/>
              <a:headEnd len="med" w="med" type="none"/>
              <a:tailEnd len="med" w="med" type="none"/>
            </a:ln>
          </p:spPr>
        </p:sp>
      </p:grpSp>
      <p:sp>
        <p:nvSpPr>
          <p:cNvPr id="462" name="Google Shape;462;p17"/>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7">
    <p:spTree>
      <p:nvGrpSpPr>
        <p:cNvPr id="463" name="Shape 463"/>
        <p:cNvGrpSpPr/>
        <p:nvPr/>
      </p:nvGrpSpPr>
      <p:grpSpPr>
        <a:xfrm>
          <a:off x="0" y="0"/>
          <a:ext cx="0" cy="0"/>
          <a:chOff x="0" y="0"/>
          <a:chExt cx="0" cy="0"/>
        </a:xfrm>
      </p:grpSpPr>
      <p:sp>
        <p:nvSpPr>
          <p:cNvPr id="464" name="Google Shape;464;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Font typeface="Raleway Black"/>
              <a:buNone/>
              <a:defRPr b="0">
                <a:latin typeface="Raleway Black"/>
                <a:ea typeface="Raleway Black"/>
                <a:cs typeface="Raleway Black"/>
                <a:sym typeface="Raleway Black"/>
              </a:defRPr>
            </a:lvl2pPr>
            <a:lvl3pPr lvl="2" rtl="0">
              <a:spcBef>
                <a:spcPts val="0"/>
              </a:spcBef>
              <a:spcAft>
                <a:spcPts val="0"/>
              </a:spcAft>
              <a:buSzPts val="3000"/>
              <a:buFont typeface="Raleway Black"/>
              <a:buNone/>
              <a:defRPr b="0">
                <a:latin typeface="Raleway Black"/>
                <a:ea typeface="Raleway Black"/>
                <a:cs typeface="Raleway Black"/>
                <a:sym typeface="Raleway Black"/>
              </a:defRPr>
            </a:lvl3pPr>
            <a:lvl4pPr lvl="3" rtl="0">
              <a:spcBef>
                <a:spcPts val="0"/>
              </a:spcBef>
              <a:spcAft>
                <a:spcPts val="0"/>
              </a:spcAft>
              <a:buSzPts val="3000"/>
              <a:buFont typeface="Raleway Black"/>
              <a:buNone/>
              <a:defRPr b="0">
                <a:latin typeface="Raleway Black"/>
                <a:ea typeface="Raleway Black"/>
                <a:cs typeface="Raleway Black"/>
                <a:sym typeface="Raleway Black"/>
              </a:defRPr>
            </a:lvl4pPr>
            <a:lvl5pPr lvl="4" rtl="0">
              <a:spcBef>
                <a:spcPts val="0"/>
              </a:spcBef>
              <a:spcAft>
                <a:spcPts val="0"/>
              </a:spcAft>
              <a:buSzPts val="3000"/>
              <a:buFont typeface="Raleway Black"/>
              <a:buNone/>
              <a:defRPr b="0">
                <a:latin typeface="Raleway Black"/>
                <a:ea typeface="Raleway Black"/>
                <a:cs typeface="Raleway Black"/>
                <a:sym typeface="Raleway Black"/>
              </a:defRPr>
            </a:lvl5pPr>
            <a:lvl6pPr lvl="5" rtl="0">
              <a:spcBef>
                <a:spcPts val="0"/>
              </a:spcBef>
              <a:spcAft>
                <a:spcPts val="0"/>
              </a:spcAft>
              <a:buSzPts val="3000"/>
              <a:buFont typeface="Raleway Black"/>
              <a:buNone/>
              <a:defRPr b="0">
                <a:latin typeface="Raleway Black"/>
                <a:ea typeface="Raleway Black"/>
                <a:cs typeface="Raleway Black"/>
                <a:sym typeface="Raleway Black"/>
              </a:defRPr>
            </a:lvl6pPr>
            <a:lvl7pPr lvl="6" rtl="0">
              <a:spcBef>
                <a:spcPts val="0"/>
              </a:spcBef>
              <a:spcAft>
                <a:spcPts val="0"/>
              </a:spcAft>
              <a:buSzPts val="3000"/>
              <a:buFont typeface="Raleway Black"/>
              <a:buNone/>
              <a:defRPr b="0">
                <a:latin typeface="Raleway Black"/>
                <a:ea typeface="Raleway Black"/>
                <a:cs typeface="Raleway Black"/>
                <a:sym typeface="Raleway Black"/>
              </a:defRPr>
            </a:lvl7pPr>
            <a:lvl8pPr lvl="7" rtl="0">
              <a:spcBef>
                <a:spcPts val="0"/>
              </a:spcBef>
              <a:spcAft>
                <a:spcPts val="0"/>
              </a:spcAft>
              <a:buSzPts val="3000"/>
              <a:buFont typeface="Raleway Black"/>
              <a:buNone/>
              <a:defRPr b="0">
                <a:latin typeface="Raleway Black"/>
                <a:ea typeface="Raleway Black"/>
                <a:cs typeface="Raleway Black"/>
                <a:sym typeface="Raleway Black"/>
              </a:defRPr>
            </a:lvl8pPr>
            <a:lvl9pPr lvl="8" rtl="0">
              <a:spcBef>
                <a:spcPts val="0"/>
              </a:spcBef>
              <a:spcAft>
                <a:spcPts val="0"/>
              </a:spcAft>
              <a:buSzPts val="3000"/>
              <a:buFont typeface="Raleway Black"/>
              <a:buNone/>
              <a:defRPr b="0">
                <a:latin typeface="Raleway Black"/>
                <a:ea typeface="Raleway Black"/>
                <a:cs typeface="Raleway Black"/>
                <a:sym typeface="Raleway Black"/>
              </a:defRPr>
            </a:lvl9pPr>
          </a:lstStyle>
          <a:p/>
        </p:txBody>
      </p:sp>
      <p:sp>
        <p:nvSpPr>
          <p:cNvPr id="465" name="Google Shape;465;p18"/>
          <p:cNvSpPr txBox="1"/>
          <p:nvPr>
            <p:ph idx="1" type="subTitle"/>
          </p:nvPr>
        </p:nvSpPr>
        <p:spPr>
          <a:xfrm>
            <a:off x="1182950" y="1729925"/>
            <a:ext cx="19860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6" name="Google Shape;466;p18"/>
          <p:cNvSpPr txBox="1"/>
          <p:nvPr>
            <p:ph idx="2" type="subTitle"/>
          </p:nvPr>
        </p:nvSpPr>
        <p:spPr>
          <a:xfrm>
            <a:off x="3580856" y="1729934"/>
            <a:ext cx="19860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7" name="Google Shape;467;p18"/>
          <p:cNvSpPr txBox="1"/>
          <p:nvPr>
            <p:ph idx="3" type="subTitle"/>
          </p:nvPr>
        </p:nvSpPr>
        <p:spPr>
          <a:xfrm>
            <a:off x="1182950" y="3419050"/>
            <a:ext cx="19860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8" name="Google Shape;468;p18"/>
          <p:cNvSpPr txBox="1"/>
          <p:nvPr>
            <p:ph idx="4" type="subTitle"/>
          </p:nvPr>
        </p:nvSpPr>
        <p:spPr>
          <a:xfrm>
            <a:off x="3579000" y="3419050"/>
            <a:ext cx="19860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69" name="Google Shape;469;p18"/>
          <p:cNvSpPr txBox="1"/>
          <p:nvPr>
            <p:ph idx="5" type="subTitle"/>
          </p:nvPr>
        </p:nvSpPr>
        <p:spPr>
          <a:xfrm>
            <a:off x="5975050" y="1729934"/>
            <a:ext cx="19860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0" name="Google Shape;470;p18"/>
          <p:cNvSpPr txBox="1"/>
          <p:nvPr>
            <p:ph idx="6" type="subTitle"/>
          </p:nvPr>
        </p:nvSpPr>
        <p:spPr>
          <a:xfrm>
            <a:off x="5975050" y="3419050"/>
            <a:ext cx="1986000" cy="100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1" name="Google Shape;471;p18"/>
          <p:cNvSpPr txBox="1"/>
          <p:nvPr>
            <p:ph idx="7" type="subTitle"/>
          </p:nvPr>
        </p:nvSpPr>
        <p:spPr>
          <a:xfrm>
            <a:off x="1190750" y="1396451"/>
            <a:ext cx="1978200" cy="465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472" name="Google Shape;472;p18"/>
          <p:cNvSpPr txBox="1"/>
          <p:nvPr>
            <p:ph idx="8" type="subTitle"/>
          </p:nvPr>
        </p:nvSpPr>
        <p:spPr>
          <a:xfrm>
            <a:off x="3584756" y="1396458"/>
            <a:ext cx="1978200" cy="465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473" name="Google Shape;473;p18"/>
          <p:cNvSpPr txBox="1"/>
          <p:nvPr>
            <p:ph idx="9" type="subTitle"/>
          </p:nvPr>
        </p:nvSpPr>
        <p:spPr>
          <a:xfrm>
            <a:off x="5978950" y="1396458"/>
            <a:ext cx="1978200" cy="465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474" name="Google Shape;474;p18"/>
          <p:cNvSpPr txBox="1"/>
          <p:nvPr>
            <p:ph idx="13" type="subTitle"/>
          </p:nvPr>
        </p:nvSpPr>
        <p:spPr>
          <a:xfrm>
            <a:off x="1182950" y="3082550"/>
            <a:ext cx="1986000" cy="46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475" name="Google Shape;475;p18"/>
          <p:cNvSpPr txBox="1"/>
          <p:nvPr>
            <p:ph idx="14" type="subTitle"/>
          </p:nvPr>
        </p:nvSpPr>
        <p:spPr>
          <a:xfrm>
            <a:off x="3584758" y="3082550"/>
            <a:ext cx="1978200" cy="46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476" name="Google Shape;476;p18"/>
          <p:cNvSpPr txBox="1"/>
          <p:nvPr>
            <p:ph idx="15" type="subTitle"/>
          </p:nvPr>
        </p:nvSpPr>
        <p:spPr>
          <a:xfrm>
            <a:off x="5978948" y="3082550"/>
            <a:ext cx="1978200" cy="465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grpSp>
        <p:nvGrpSpPr>
          <p:cNvPr id="477" name="Google Shape;477;p18"/>
          <p:cNvGrpSpPr/>
          <p:nvPr/>
        </p:nvGrpSpPr>
        <p:grpSpPr>
          <a:xfrm>
            <a:off x="-173589" y="2054902"/>
            <a:ext cx="8977956" cy="875138"/>
            <a:chOff x="-173589" y="2054902"/>
            <a:chExt cx="8977956" cy="875138"/>
          </a:xfrm>
        </p:grpSpPr>
        <p:sp>
          <p:nvSpPr>
            <p:cNvPr id="478" name="Google Shape;478;p18"/>
            <p:cNvSpPr/>
            <p:nvPr/>
          </p:nvSpPr>
          <p:spPr>
            <a:xfrm flipH="1" rot="-5400000">
              <a:off x="157300" y="2670985"/>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9" name="Google Shape;479;p18"/>
            <p:cNvSpPr/>
            <p:nvPr/>
          </p:nvSpPr>
          <p:spPr>
            <a:xfrm flipH="1" rot="-5400000">
              <a:off x="42350" y="2423585"/>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80" name="Google Shape;480;p18"/>
            <p:cNvGrpSpPr/>
            <p:nvPr/>
          </p:nvGrpSpPr>
          <p:grpSpPr>
            <a:xfrm flipH="1" rot="10800000">
              <a:off x="8597477" y="2054902"/>
              <a:ext cx="206891" cy="766144"/>
              <a:chOff x="8650702" y="3525402"/>
              <a:chExt cx="206891" cy="766144"/>
            </a:xfrm>
          </p:grpSpPr>
          <p:sp>
            <p:nvSpPr>
              <p:cNvPr id="481" name="Google Shape;481;p18"/>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18"/>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483" name="Google Shape;483;p18"/>
          <p:cNvGrpSpPr/>
          <p:nvPr/>
        </p:nvGrpSpPr>
        <p:grpSpPr>
          <a:xfrm>
            <a:off x="756786" y="700836"/>
            <a:ext cx="8183234" cy="4589198"/>
            <a:chOff x="756786" y="700836"/>
            <a:chExt cx="8183234" cy="4589198"/>
          </a:xfrm>
        </p:grpSpPr>
        <p:sp>
          <p:nvSpPr>
            <p:cNvPr id="484" name="Google Shape;484;p18"/>
            <p:cNvSpPr/>
            <p:nvPr/>
          </p:nvSpPr>
          <p:spPr>
            <a:xfrm flipH="1">
              <a:off x="756786" y="4849154"/>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18"/>
            <p:cNvSpPr/>
            <p:nvPr/>
          </p:nvSpPr>
          <p:spPr>
            <a:xfrm flipH="1" rot="10800000">
              <a:off x="8899964" y="7008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6" name="Google Shape;486;p18"/>
          <p:cNvGrpSpPr/>
          <p:nvPr/>
        </p:nvGrpSpPr>
        <p:grpSpPr>
          <a:xfrm>
            <a:off x="-418722" y="-549400"/>
            <a:ext cx="9906875" cy="5811597"/>
            <a:chOff x="-418722" y="-549400"/>
            <a:chExt cx="9906875" cy="5811597"/>
          </a:xfrm>
        </p:grpSpPr>
        <p:grpSp>
          <p:nvGrpSpPr>
            <p:cNvPr id="487" name="Google Shape;487;p18"/>
            <p:cNvGrpSpPr/>
            <p:nvPr/>
          </p:nvGrpSpPr>
          <p:grpSpPr>
            <a:xfrm flipH="1" rot="10800000">
              <a:off x="8269288" y="182196"/>
              <a:ext cx="493321" cy="357312"/>
              <a:chOff x="1722354" y="229144"/>
              <a:chExt cx="1748744" cy="1266614"/>
            </a:xfrm>
          </p:grpSpPr>
          <p:sp>
            <p:nvSpPr>
              <p:cNvPr id="488" name="Google Shape;488;p18"/>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18"/>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90" name="Google Shape;490;p18"/>
            <p:cNvGrpSpPr/>
            <p:nvPr/>
          </p:nvGrpSpPr>
          <p:grpSpPr>
            <a:xfrm rot="10800000">
              <a:off x="-418722" y="3973294"/>
              <a:ext cx="965258" cy="273510"/>
              <a:chOff x="-6675" y="2881558"/>
              <a:chExt cx="9140700" cy="2059567"/>
            </a:xfrm>
          </p:grpSpPr>
          <p:cxnSp>
            <p:nvCxnSpPr>
              <p:cNvPr id="491" name="Google Shape;491;p18"/>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92" name="Google Shape;492;p18"/>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93" name="Google Shape;493;p18"/>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94" name="Google Shape;494;p18"/>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495" name="Google Shape;495;p18"/>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sp>
          <p:nvSpPr>
            <p:cNvPr id="496" name="Google Shape;496;p18"/>
            <p:cNvSpPr/>
            <p:nvPr/>
          </p:nvSpPr>
          <p:spPr>
            <a:xfrm flipH="1" rot="-5400000">
              <a:off x="-642564" y="4073091"/>
              <a:ext cx="2068124" cy="310088"/>
            </a:xfrm>
            <a:custGeom>
              <a:rect b="b" l="l" r="r" t="t"/>
              <a:pathLst>
                <a:path extrusionOk="0" h="19530" w="130255">
                  <a:moveTo>
                    <a:pt x="0" y="0"/>
                  </a:moveTo>
                  <a:lnTo>
                    <a:pt x="19531" y="19530"/>
                  </a:lnTo>
                  <a:lnTo>
                    <a:pt x="93650" y="19530"/>
                  </a:lnTo>
                  <a:lnTo>
                    <a:pt x="102323" y="10857"/>
                  </a:lnTo>
                  <a:lnTo>
                    <a:pt x="121066" y="10857"/>
                  </a:lnTo>
                  <a:lnTo>
                    <a:pt x="130255" y="1668"/>
                  </a:lnTo>
                </a:path>
              </a:pathLst>
            </a:custGeom>
            <a:noFill/>
            <a:ln cap="flat" cmpd="sng" w="9525">
              <a:solidFill>
                <a:schemeClr val="accent1"/>
              </a:solidFill>
              <a:prstDash val="solid"/>
              <a:round/>
              <a:headEnd len="med" w="med" type="none"/>
              <a:tailEnd len="med" w="med" type="none"/>
            </a:ln>
          </p:spPr>
        </p:sp>
        <p:sp>
          <p:nvSpPr>
            <p:cNvPr id="497" name="Google Shape;497;p18"/>
            <p:cNvSpPr/>
            <p:nvPr/>
          </p:nvSpPr>
          <p:spPr>
            <a:xfrm flipH="1">
              <a:off x="8573201" y="-549400"/>
              <a:ext cx="914953" cy="3799205"/>
            </a:xfrm>
            <a:custGeom>
              <a:rect b="b" l="l" r="r" t="t"/>
              <a:pathLst>
                <a:path extrusionOk="0" h="96592" w="23262">
                  <a:moveTo>
                    <a:pt x="0" y="0"/>
                  </a:moveTo>
                  <a:lnTo>
                    <a:pt x="18318" y="18318"/>
                  </a:lnTo>
                  <a:lnTo>
                    <a:pt x="18318" y="58471"/>
                  </a:lnTo>
                  <a:lnTo>
                    <a:pt x="10373" y="66417"/>
                  </a:lnTo>
                  <a:lnTo>
                    <a:pt x="10373" y="83703"/>
                  </a:lnTo>
                  <a:lnTo>
                    <a:pt x="23262" y="96592"/>
                  </a:lnTo>
                </a:path>
              </a:pathLst>
            </a:custGeom>
            <a:noFill/>
            <a:ln cap="flat" cmpd="sng" w="9525">
              <a:solidFill>
                <a:schemeClr val="accent1"/>
              </a:solidFill>
              <a:prstDash val="solid"/>
              <a:round/>
              <a:headEnd len="med" w="med" type="none"/>
              <a:tailEnd len="med" w="med" type="none"/>
            </a:ln>
          </p:spPr>
        </p:sp>
      </p:grpSp>
      <p:sp>
        <p:nvSpPr>
          <p:cNvPr id="498" name="Google Shape;498;p18"/>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CUSTOM_8">
    <p:spTree>
      <p:nvGrpSpPr>
        <p:cNvPr id="499" name="Shape 499"/>
        <p:cNvGrpSpPr/>
        <p:nvPr/>
      </p:nvGrpSpPr>
      <p:grpSpPr>
        <a:xfrm>
          <a:off x="0" y="0"/>
          <a:ext cx="0" cy="0"/>
          <a:chOff x="0" y="0"/>
          <a:chExt cx="0" cy="0"/>
        </a:xfrm>
      </p:grpSpPr>
      <p:sp>
        <p:nvSpPr>
          <p:cNvPr id="500" name="Google Shape;500;p19"/>
          <p:cNvSpPr txBox="1"/>
          <p:nvPr>
            <p:ph hasCustomPrompt="1" type="title"/>
          </p:nvPr>
        </p:nvSpPr>
        <p:spPr>
          <a:xfrm>
            <a:off x="1022225" y="2965495"/>
            <a:ext cx="3382500" cy="768900"/>
          </a:xfrm>
          <a:prstGeom prst="rect">
            <a:avLst/>
          </a:prstGeom>
          <a:solidFill>
            <a:srgbClr val="FFFFFF">
              <a:alpha val="7500"/>
            </a:srgbClr>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Font typeface="Raleway ExtraBold"/>
              <a:buNone/>
              <a:defRPr sz="4100">
                <a:solidFill>
                  <a:schemeClr val="lt1"/>
                </a:solidFill>
                <a:latin typeface="Raleway ExtraBold"/>
                <a:ea typeface="Raleway ExtraBold"/>
                <a:cs typeface="Raleway ExtraBold"/>
                <a:sym typeface="Raleway ExtraBold"/>
              </a:defRPr>
            </a:lvl1pPr>
            <a:lvl2pPr lvl="1"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2pPr>
            <a:lvl3pPr lvl="2"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3pPr>
            <a:lvl4pPr lvl="3"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4pPr>
            <a:lvl5pPr lvl="4"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5pPr>
            <a:lvl6pPr lvl="5"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6pPr>
            <a:lvl7pPr lvl="6"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7pPr>
            <a:lvl8pPr lvl="7"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8pPr>
            <a:lvl9pPr lvl="8"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9pPr>
          </a:lstStyle>
          <a:p>
            <a:r>
              <a:t>xx%</a:t>
            </a:r>
          </a:p>
        </p:txBody>
      </p:sp>
      <p:sp>
        <p:nvSpPr>
          <p:cNvPr id="501" name="Google Shape;501;p19"/>
          <p:cNvSpPr txBox="1"/>
          <p:nvPr>
            <p:ph idx="1" type="subTitle"/>
          </p:nvPr>
        </p:nvSpPr>
        <p:spPr>
          <a:xfrm>
            <a:off x="1022225" y="3740150"/>
            <a:ext cx="3382500" cy="3825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502" name="Google Shape;502;p19"/>
          <p:cNvSpPr txBox="1"/>
          <p:nvPr>
            <p:ph hasCustomPrompt="1" idx="2" type="title"/>
          </p:nvPr>
        </p:nvSpPr>
        <p:spPr>
          <a:xfrm>
            <a:off x="3035252" y="1320175"/>
            <a:ext cx="3382500" cy="768900"/>
          </a:xfrm>
          <a:prstGeom prst="rect">
            <a:avLst/>
          </a:prstGeom>
          <a:solidFill>
            <a:srgbClr val="FFFFFF">
              <a:alpha val="7500"/>
            </a:srgbClr>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Font typeface="Raleway ExtraBold"/>
              <a:buNone/>
              <a:defRPr sz="4100">
                <a:solidFill>
                  <a:schemeClr val="lt1"/>
                </a:solidFill>
                <a:latin typeface="Raleway ExtraBold"/>
                <a:ea typeface="Raleway ExtraBold"/>
                <a:cs typeface="Raleway ExtraBold"/>
                <a:sym typeface="Raleway ExtraBold"/>
              </a:defRPr>
            </a:lvl1pPr>
            <a:lvl2pPr lvl="1"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2pPr>
            <a:lvl3pPr lvl="2"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3pPr>
            <a:lvl4pPr lvl="3"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4pPr>
            <a:lvl5pPr lvl="4"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5pPr>
            <a:lvl6pPr lvl="5"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6pPr>
            <a:lvl7pPr lvl="6"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7pPr>
            <a:lvl8pPr lvl="7"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8pPr>
            <a:lvl9pPr lvl="8"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9pPr>
          </a:lstStyle>
          <a:p>
            <a:r>
              <a:t>xx%</a:t>
            </a:r>
          </a:p>
        </p:txBody>
      </p:sp>
      <p:sp>
        <p:nvSpPr>
          <p:cNvPr id="503" name="Google Shape;503;p19"/>
          <p:cNvSpPr txBox="1"/>
          <p:nvPr>
            <p:ph idx="3" type="subTitle"/>
          </p:nvPr>
        </p:nvSpPr>
        <p:spPr>
          <a:xfrm>
            <a:off x="3035252" y="2095118"/>
            <a:ext cx="3382500" cy="3825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504" name="Google Shape;504;p19"/>
          <p:cNvSpPr txBox="1"/>
          <p:nvPr>
            <p:ph hasCustomPrompt="1" idx="4" type="title"/>
          </p:nvPr>
        </p:nvSpPr>
        <p:spPr>
          <a:xfrm>
            <a:off x="5048280" y="2965495"/>
            <a:ext cx="3382500" cy="768900"/>
          </a:xfrm>
          <a:prstGeom prst="rect">
            <a:avLst/>
          </a:prstGeom>
          <a:solidFill>
            <a:srgbClr val="FFFFFF">
              <a:alpha val="7500"/>
            </a:srgbClr>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Font typeface="Raleway ExtraBold"/>
              <a:buNone/>
              <a:defRPr sz="4100">
                <a:solidFill>
                  <a:schemeClr val="lt1"/>
                </a:solidFill>
                <a:latin typeface="Raleway ExtraBold"/>
                <a:ea typeface="Raleway ExtraBold"/>
                <a:cs typeface="Raleway ExtraBold"/>
                <a:sym typeface="Raleway ExtraBold"/>
              </a:defRPr>
            </a:lvl1pPr>
            <a:lvl2pPr lvl="1"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2pPr>
            <a:lvl3pPr lvl="2"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3pPr>
            <a:lvl4pPr lvl="3"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4pPr>
            <a:lvl5pPr lvl="4"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5pPr>
            <a:lvl6pPr lvl="5"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6pPr>
            <a:lvl7pPr lvl="6"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7pPr>
            <a:lvl8pPr lvl="7"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8pPr>
            <a:lvl9pPr lvl="8" rtl="0" algn="ctr">
              <a:spcBef>
                <a:spcPts val="0"/>
              </a:spcBef>
              <a:spcAft>
                <a:spcPts val="0"/>
              </a:spcAft>
              <a:buClr>
                <a:schemeClr val="lt1"/>
              </a:buClr>
              <a:buSzPts val="6000"/>
              <a:buFont typeface="Raleway ExtraBold"/>
              <a:buNone/>
              <a:defRPr b="0" sz="6000">
                <a:solidFill>
                  <a:schemeClr val="lt1"/>
                </a:solidFill>
                <a:latin typeface="Raleway ExtraBold"/>
                <a:ea typeface="Raleway ExtraBold"/>
                <a:cs typeface="Raleway ExtraBold"/>
                <a:sym typeface="Raleway ExtraBold"/>
              </a:defRPr>
            </a:lvl9pPr>
          </a:lstStyle>
          <a:p>
            <a:r>
              <a:t>xx%</a:t>
            </a:r>
          </a:p>
        </p:txBody>
      </p:sp>
      <p:sp>
        <p:nvSpPr>
          <p:cNvPr id="505" name="Google Shape;505;p19"/>
          <p:cNvSpPr txBox="1"/>
          <p:nvPr>
            <p:ph idx="5" type="subTitle"/>
          </p:nvPr>
        </p:nvSpPr>
        <p:spPr>
          <a:xfrm>
            <a:off x="5048280" y="3740150"/>
            <a:ext cx="3382500" cy="382500"/>
          </a:xfrm>
          <a:prstGeom prst="rect">
            <a:avLst/>
          </a:prstGeom>
          <a:noFill/>
        </p:spPr>
        <p:txBody>
          <a:bodyPr anchorCtr="0" anchor="t" bIns="91425" lIns="91425" spcFirstLastPara="1" rIns="91425" wrap="square" tIns="91425">
            <a:noAutofit/>
          </a:bodyPr>
          <a:lstStyle>
            <a:lvl1pPr lvl="0" rtl="0" algn="ctr">
              <a:lnSpc>
                <a:spcPct val="100000"/>
              </a:lnSpc>
              <a:spcBef>
                <a:spcPts val="0"/>
              </a:spcBef>
              <a:spcAft>
                <a:spcPts val="0"/>
              </a:spcAft>
              <a:buClr>
                <a:schemeClr val="dk1"/>
              </a:buClr>
              <a:buSzPts val="1200"/>
              <a:buNone/>
              <a:defRPr sz="1400">
                <a:solidFill>
                  <a:schemeClr val="dk1"/>
                </a:solidFill>
              </a:defRPr>
            </a:lvl1pPr>
            <a:lvl2pPr lvl="1" rtl="0" algn="ctr">
              <a:lnSpc>
                <a:spcPct val="100000"/>
              </a:lnSpc>
              <a:spcBef>
                <a:spcPts val="0"/>
              </a:spcBef>
              <a:spcAft>
                <a:spcPts val="0"/>
              </a:spcAft>
              <a:buClr>
                <a:schemeClr val="dk1"/>
              </a:buClr>
              <a:buSzPts val="1200"/>
              <a:buNone/>
              <a:defRPr>
                <a:solidFill>
                  <a:schemeClr val="dk1"/>
                </a:solidFill>
              </a:defRPr>
            </a:lvl2pPr>
            <a:lvl3pPr lvl="2" rtl="0" algn="ctr">
              <a:lnSpc>
                <a:spcPct val="100000"/>
              </a:lnSpc>
              <a:spcBef>
                <a:spcPts val="0"/>
              </a:spcBef>
              <a:spcAft>
                <a:spcPts val="0"/>
              </a:spcAft>
              <a:buClr>
                <a:schemeClr val="dk1"/>
              </a:buClr>
              <a:buSzPts val="1200"/>
              <a:buNone/>
              <a:defRPr>
                <a:solidFill>
                  <a:schemeClr val="dk1"/>
                </a:solidFill>
              </a:defRPr>
            </a:lvl3pPr>
            <a:lvl4pPr lvl="3" rtl="0" algn="ctr">
              <a:lnSpc>
                <a:spcPct val="100000"/>
              </a:lnSpc>
              <a:spcBef>
                <a:spcPts val="0"/>
              </a:spcBef>
              <a:spcAft>
                <a:spcPts val="0"/>
              </a:spcAft>
              <a:buClr>
                <a:schemeClr val="dk1"/>
              </a:buClr>
              <a:buSzPts val="1200"/>
              <a:buNone/>
              <a:defRPr>
                <a:solidFill>
                  <a:schemeClr val="dk1"/>
                </a:solidFill>
              </a:defRPr>
            </a:lvl4pPr>
            <a:lvl5pPr lvl="4" rtl="0" algn="ctr">
              <a:lnSpc>
                <a:spcPct val="100000"/>
              </a:lnSpc>
              <a:spcBef>
                <a:spcPts val="0"/>
              </a:spcBef>
              <a:spcAft>
                <a:spcPts val="0"/>
              </a:spcAft>
              <a:buClr>
                <a:schemeClr val="dk1"/>
              </a:buClr>
              <a:buSzPts val="1200"/>
              <a:buNone/>
              <a:defRPr>
                <a:solidFill>
                  <a:schemeClr val="dk1"/>
                </a:solidFill>
              </a:defRPr>
            </a:lvl5pPr>
            <a:lvl6pPr lvl="5" rtl="0" algn="ctr">
              <a:lnSpc>
                <a:spcPct val="100000"/>
              </a:lnSpc>
              <a:spcBef>
                <a:spcPts val="0"/>
              </a:spcBef>
              <a:spcAft>
                <a:spcPts val="0"/>
              </a:spcAft>
              <a:buClr>
                <a:schemeClr val="dk1"/>
              </a:buClr>
              <a:buSzPts val="1200"/>
              <a:buNone/>
              <a:defRPr>
                <a:solidFill>
                  <a:schemeClr val="dk1"/>
                </a:solidFill>
              </a:defRPr>
            </a:lvl6pPr>
            <a:lvl7pPr lvl="6" rtl="0" algn="ctr">
              <a:lnSpc>
                <a:spcPct val="100000"/>
              </a:lnSpc>
              <a:spcBef>
                <a:spcPts val="0"/>
              </a:spcBef>
              <a:spcAft>
                <a:spcPts val="0"/>
              </a:spcAft>
              <a:buClr>
                <a:schemeClr val="dk1"/>
              </a:buClr>
              <a:buSzPts val="1200"/>
              <a:buNone/>
              <a:defRPr>
                <a:solidFill>
                  <a:schemeClr val="dk1"/>
                </a:solidFill>
              </a:defRPr>
            </a:lvl7pPr>
            <a:lvl8pPr lvl="7" rtl="0" algn="ctr">
              <a:lnSpc>
                <a:spcPct val="100000"/>
              </a:lnSpc>
              <a:spcBef>
                <a:spcPts val="0"/>
              </a:spcBef>
              <a:spcAft>
                <a:spcPts val="0"/>
              </a:spcAft>
              <a:buClr>
                <a:schemeClr val="dk1"/>
              </a:buClr>
              <a:buSzPts val="1200"/>
              <a:buNone/>
              <a:defRPr>
                <a:solidFill>
                  <a:schemeClr val="dk1"/>
                </a:solidFill>
              </a:defRPr>
            </a:lvl8pPr>
            <a:lvl9pPr lvl="8" rtl="0" algn="ctr">
              <a:lnSpc>
                <a:spcPct val="100000"/>
              </a:lnSpc>
              <a:spcBef>
                <a:spcPts val="0"/>
              </a:spcBef>
              <a:spcAft>
                <a:spcPts val="0"/>
              </a:spcAft>
              <a:buClr>
                <a:schemeClr val="dk1"/>
              </a:buClr>
              <a:buSzPts val="1200"/>
              <a:buNone/>
              <a:defRPr>
                <a:solidFill>
                  <a:schemeClr val="dk1"/>
                </a:solidFill>
              </a:defRPr>
            </a:lvl9pPr>
          </a:lstStyle>
          <a:p/>
        </p:txBody>
      </p:sp>
      <p:sp>
        <p:nvSpPr>
          <p:cNvPr id="506" name="Google Shape;506;p19"/>
          <p:cNvSpPr/>
          <p:nvPr/>
        </p:nvSpPr>
        <p:spPr>
          <a:xfrm rot="5400000">
            <a:off x="9120511" y="697073"/>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07" name="Google Shape;507;p19"/>
          <p:cNvGrpSpPr/>
          <p:nvPr/>
        </p:nvGrpSpPr>
        <p:grpSpPr>
          <a:xfrm>
            <a:off x="-739800" y="415860"/>
            <a:ext cx="10142602" cy="2150259"/>
            <a:chOff x="-739800" y="415860"/>
            <a:chExt cx="10142602" cy="2150259"/>
          </a:xfrm>
        </p:grpSpPr>
        <p:grpSp>
          <p:nvGrpSpPr>
            <p:cNvPr id="508" name="Google Shape;508;p19"/>
            <p:cNvGrpSpPr/>
            <p:nvPr/>
          </p:nvGrpSpPr>
          <p:grpSpPr>
            <a:xfrm rot="5400000">
              <a:off x="8699132" y="-40532"/>
              <a:ext cx="247278" cy="1160062"/>
              <a:chOff x="1463894" y="1434556"/>
              <a:chExt cx="247278" cy="1160062"/>
            </a:xfrm>
          </p:grpSpPr>
          <p:sp>
            <p:nvSpPr>
              <p:cNvPr id="509" name="Google Shape;509;p19"/>
              <p:cNvSpPr/>
              <p:nvPr/>
            </p:nvSpPr>
            <p:spPr>
              <a:xfrm>
                <a:off x="1463894" y="2119623"/>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19"/>
              <p:cNvSpPr/>
              <p:nvPr/>
            </p:nvSpPr>
            <p:spPr>
              <a:xfrm rot="10800000">
                <a:off x="1636072" y="143455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1" name="Google Shape;511;p19"/>
            <p:cNvGrpSpPr/>
            <p:nvPr/>
          </p:nvGrpSpPr>
          <p:grpSpPr>
            <a:xfrm>
              <a:off x="-739800" y="1454775"/>
              <a:ext cx="1111343" cy="1111343"/>
              <a:chOff x="8307725" y="278700"/>
              <a:chExt cx="1111343" cy="1111343"/>
            </a:xfrm>
          </p:grpSpPr>
          <p:sp>
            <p:nvSpPr>
              <p:cNvPr id="512" name="Google Shape;512;p19"/>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19"/>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14" name="Google Shape;514;p19"/>
          <p:cNvGrpSpPr/>
          <p:nvPr/>
        </p:nvGrpSpPr>
        <p:grpSpPr>
          <a:xfrm>
            <a:off x="-1340979" y="-3183303"/>
            <a:ext cx="10223939" cy="12189165"/>
            <a:chOff x="-1340979" y="-3183303"/>
            <a:chExt cx="10223939" cy="12189165"/>
          </a:xfrm>
        </p:grpSpPr>
        <p:grpSp>
          <p:nvGrpSpPr>
            <p:cNvPr id="515" name="Google Shape;515;p19"/>
            <p:cNvGrpSpPr/>
            <p:nvPr/>
          </p:nvGrpSpPr>
          <p:grpSpPr>
            <a:xfrm>
              <a:off x="3772273" y="2152995"/>
              <a:ext cx="5110686" cy="6852868"/>
              <a:chOff x="3772273" y="2152995"/>
              <a:chExt cx="5110686" cy="6852868"/>
            </a:xfrm>
          </p:grpSpPr>
          <p:grpSp>
            <p:nvGrpSpPr>
              <p:cNvPr id="516" name="Google Shape;516;p19"/>
              <p:cNvGrpSpPr/>
              <p:nvPr/>
            </p:nvGrpSpPr>
            <p:grpSpPr>
              <a:xfrm rot="10800000">
                <a:off x="8201743" y="2152995"/>
                <a:ext cx="681217" cy="3360485"/>
                <a:chOff x="1337800" y="-2525590"/>
                <a:chExt cx="1498167" cy="7390555"/>
              </a:xfrm>
            </p:grpSpPr>
            <p:cxnSp>
              <p:nvCxnSpPr>
                <p:cNvPr id="517" name="Google Shape;517;p19"/>
                <p:cNvCxnSpPr/>
                <p:nvPr/>
              </p:nvCxnSpPr>
              <p:spPr>
                <a:xfrm rot="10800000">
                  <a:off x="1337800" y="-2525590"/>
                  <a:ext cx="0" cy="5870700"/>
                </a:xfrm>
                <a:prstGeom prst="straightConnector1">
                  <a:avLst/>
                </a:prstGeom>
                <a:noFill/>
                <a:ln cap="flat" cmpd="sng" w="9525">
                  <a:solidFill>
                    <a:schemeClr val="accent2"/>
                  </a:solidFill>
                  <a:prstDash val="solid"/>
                  <a:round/>
                  <a:headEnd len="med" w="med" type="none"/>
                  <a:tailEnd len="med" w="med" type="none"/>
                </a:ln>
              </p:spPr>
            </p:cxnSp>
            <p:cxnSp>
              <p:nvCxnSpPr>
                <p:cNvPr id="518" name="Google Shape;518;p19"/>
                <p:cNvCxnSpPr/>
                <p:nvPr/>
              </p:nvCxnSpPr>
              <p:spPr>
                <a:xfrm>
                  <a:off x="1337800" y="3347125"/>
                  <a:ext cx="1158600" cy="1141200"/>
                </a:xfrm>
                <a:prstGeom prst="straightConnector1">
                  <a:avLst/>
                </a:prstGeom>
                <a:noFill/>
                <a:ln cap="flat" cmpd="sng" w="9525">
                  <a:solidFill>
                    <a:schemeClr val="accent2"/>
                  </a:solidFill>
                  <a:prstDash val="solid"/>
                  <a:round/>
                  <a:headEnd len="med" w="med" type="none"/>
                  <a:tailEnd len="med" w="med" type="none"/>
                </a:ln>
              </p:spPr>
            </p:cxnSp>
            <p:sp>
              <p:nvSpPr>
                <p:cNvPr id="519" name="Google Shape;519;p19"/>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0" name="Google Shape;520;p19"/>
              <p:cNvGrpSpPr/>
              <p:nvPr/>
            </p:nvGrpSpPr>
            <p:grpSpPr>
              <a:xfrm flipH="1" rot="5400000">
                <a:off x="1841424" y="6449892"/>
                <a:ext cx="4486819" cy="625122"/>
                <a:chOff x="-78438" y="4073905"/>
                <a:chExt cx="4486819" cy="625122"/>
              </a:xfrm>
            </p:grpSpPr>
            <p:cxnSp>
              <p:nvCxnSpPr>
                <p:cNvPr id="521" name="Google Shape;521;p19"/>
                <p:cNvCxnSpPr/>
                <p:nvPr/>
              </p:nvCxnSpPr>
              <p:spPr>
                <a:xfrm>
                  <a:off x="1857762" y="2762827"/>
                  <a:ext cx="0" cy="3872400"/>
                </a:xfrm>
                <a:prstGeom prst="straightConnector1">
                  <a:avLst/>
                </a:prstGeom>
                <a:noFill/>
                <a:ln cap="flat" cmpd="sng" w="9525">
                  <a:solidFill>
                    <a:schemeClr val="accent1"/>
                  </a:solidFill>
                  <a:prstDash val="solid"/>
                  <a:round/>
                  <a:headEnd len="med" w="med" type="none"/>
                  <a:tailEnd len="med" w="med" type="none"/>
                </a:ln>
              </p:spPr>
            </p:cxnSp>
            <p:cxnSp>
              <p:nvCxnSpPr>
                <p:cNvPr id="522" name="Google Shape;522;p19"/>
                <p:cNvCxnSpPr/>
                <p:nvPr/>
              </p:nvCxnSpPr>
              <p:spPr>
                <a:xfrm rot="-5400000">
                  <a:off x="3788541" y="4241677"/>
                  <a:ext cx="464100" cy="450600"/>
                </a:xfrm>
                <a:prstGeom prst="straightConnector1">
                  <a:avLst/>
                </a:prstGeom>
                <a:noFill/>
                <a:ln cap="flat" cmpd="sng" w="9525">
                  <a:solidFill>
                    <a:schemeClr val="accent1"/>
                  </a:solidFill>
                  <a:prstDash val="solid"/>
                  <a:round/>
                  <a:headEnd len="med" w="med" type="none"/>
                  <a:tailEnd len="med" w="med" type="none"/>
                </a:ln>
              </p:spPr>
            </p:cxnSp>
            <p:sp>
              <p:nvSpPr>
                <p:cNvPr id="523" name="Google Shape;523;p19"/>
                <p:cNvSpPr/>
                <p:nvPr/>
              </p:nvSpPr>
              <p:spPr>
                <a:xfrm>
                  <a:off x="4214956" y="40739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24" name="Google Shape;524;p19"/>
            <p:cNvSpPr/>
            <p:nvPr/>
          </p:nvSpPr>
          <p:spPr>
            <a:xfrm flipH="1" rot="-5400000">
              <a:off x="229850" y="-2095662"/>
              <a:ext cx="1197198" cy="4338856"/>
            </a:xfrm>
            <a:custGeom>
              <a:rect b="b" l="l" r="r" t="t"/>
              <a:pathLst>
                <a:path extrusionOk="0" h="65507" w="18075">
                  <a:moveTo>
                    <a:pt x="0" y="65507"/>
                  </a:moveTo>
                  <a:lnTo>
                    <a:pt x="18075" y="47432"/>
                  </a:lnTo>
                  <a:lnTo>
                    <a:pt x="18075" y="0"/>
                  </a:lnTo>
                </a:path>
              </a:pathLst>
            </a:custGeom>
            <a:noFill/>
            <a:ln cap="flat" cmpd="sng" w="9525">
              <a:solidFill>
                <a:schemeClr val="accent1"/>
              </a:solidFill>
              <a:prstDash val="solid"/>
              <a:round/>
              <a:headEnd len="med" w="med" type="none"/>
              <a:tailEnd len="med" w="med" type="none"/>
            </a:ln>
          </p:spPr>
        </p:sp>
        <p:grpSp>
          <p:nvGrpSpPr>
            <p:cNvPr id="525" name="Google Shape;525;p19"/>
            <p:cNvGrpSpPr/>
            <p:nvPr/>
          </p:nvGrpSpPr>
          <p:grpSpPr>
            <a:xfrm rot="-5400000">
              <a:off x="1113139" y="743908"/>
              <a:ext cx="493321" cy="357312"/>
              <a:chOff x="1722354" y="229144"/>
              <a:chExt cx="1748744" cy="1266614"/>
            </a:xfrm>
          </p:grpSpPr>
          <p:sp>
            <p:nvSpPr>
              <p:cNvPr id="526" name="Google Shape;526;p19"/>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solidFill>
                <a:schemeClr val="lt2"/>
              </a:solid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19"/>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8" name="Google Shape;528;p19"/>
            <p:cNvGrpSpPr/>
            <p:nvPr/>
          </p:nvGrpSpPr>
          <p:grpSpPr>
            <a:xfrm rot="5400000">
              <a:off x="-1009100" y="-1561400"/>
              <a:ext cx="3859204" cy="615399"/>
              <a:chOff x="-6675" y="307100"/>
              <a:chExt cx="9140700" cy="4634025"/>
            </a:xfrm>
          </p:grpSpPr>
          <p:cxnSp>
            <p:nvCxnSpPr>
              <p:cNvPr id="529" name="Google Shape;529;p19"/>
              <p:cNvCxnSpPr/>
              <p:nvPr/>
            </p:nvCxnSpPr>
            <p:spPr>
              <a:xfrm>
                <a:off x="-6675" y="307100"/>
                <a:ext cx="9140700" cy="0"/>
              </a:xfrm>
              <a:prstGeom prst="straightConnector1">
                <a:avLst/>
              </a:prstGeom>
              <a:noFill/>
              <a:ln cap="flat" cmpd="sng" w="9525">
                <a:solidFill>
                  <a:schemeClr val="accent2"/>
                </a:solidFill>
                <a:prstDash val="solid"/>
                <a:round/>
                <a:headEnd len="med" w="med" type="none"/>
                <a:tailEnd len="med" w="med" type="none"/>
              </a:ln>
            </p:spPr>
          </p:cxnSp>
          <p:cxnSp>
            <p:nvCxnSpPr>
              <p:cNvPr id="530" name="Google Shape;530;p19"/>
              <p:cNvCxnSpPr/>
              <p:nvPr/>
            </p:nvCxnSpPr>
            <p:spPr>
              <a:xfrm>
                <a:off x="-6675" y="1336883"/>
                <a:ext cx="9140700" cy="0"/>
              </a:xfrm>
              <a:prstGeom prst="straightConnector1">
                <a:avLst/>
              </a:prstGeom>
              <a:noFill/>
              <a:ln cap="flat" cmpd="sng" w="9525">
                <a:solidFill>
                  <a:schemeClr val="accent2"/>
                </a:solidFill>
                <a:prstDash val="solid"/>
                <a:round/>
                <a:headEnd len="med" w="med" type="none"/>
                <a:tailEnd len="med" w="med" type="none"/>
              </a:ln>
            </p:spPr>
          </p:cxnSp>
          <p:cxnSp>
            <p:nvCxnSpPr>
              <p:cNvPr id="531" name="Google Shape;531;p19"/>
              <p:cNvCxnSpPr/>
              <p:nvPr/>
            </p:nvCxnSpPr>
            <p:spPr>
              <a:xfrm>
                <a:off x="-6675" y="821992"/>
                <a:ext cx="9140700" cy="0"/>
              </a:xfrm>
              <a:prstGeom prst="straightConnector1">
                <a:avLst/>
              </a:prstGeom>
              <a:noFill/>
              <a:ln cap="flat" cmpd="sng" w="9525">
                <a:solidFill>
                  <a:schemeClr val="accent2"/>
                </a:solidFill>
                <a:prstDash val="solid"/>
                <a:round/>
                <a:headEnd len="med" w="med" type="none"/>
                <a:tailEnd len="med" w="med" type="none"/>
              </a:ln>
            </p:spPr>
          </p:cxnSp>
          <p:cxnSp>
            <p:nvCxnSpPr>
              <p:cNvPr id="532" name="Google Shape;532;p19"/>
              <p:cNvCxnSpPr/>
              <p:nvPr/>
            </p:nvCxnSpPr>
            <p:spPr>
              <a:xfrm>
                <a:off x="-6675" y="1851775"/>
                <a:ext cx="9140700" cy="0"/>
              </a:xfrm>
              <a:prstGeom prst="straightConnector1">
                <a:avLst/>
              </a:prstGeom>
              <a:noFill/>
              <a:ln cap="flat" cmpd="sng" w="9525">
                <a:solidFill>
                  <a:schemeClr val="accent2"/>
                </a:solidFill>
                <a:prstDash val="solid"/>
                <a:round/>
                <a:headEnd len="med" w="med" type="none"/>
                <a:tailEnd len="med" w="med" type="none"/>
              </a:ln>
            </p:spPr>
          </p:cxnSp>
          <p:cxnSp>
            <p:nvCxnSpPr>
              <p:cNvPr id="533" name="Google Shape;533;p19"/>
              <p:cNvCxnSpPr/>
              <p:nvPr/>
            </p:nvCxnSpPr>
            <p:spPr>
              <a:xfrm>
                <a:off x="-6675" y="2366667"/>
                <a:ext cx="9140700" cy="0"/>
              </a:xfrm>
              <a:prstGeom prst="straightConnector1">
                <a:avLst/>
              </a:prstGeom>
              <a:noFill/>
              <a:ln cap="flat" cmpd="sng" w="9525">
                <a:solidFill>
                  <a:schemeClr val="accent2"/>
                </a:solidFill>
                <a:prstDash val="solid"/>
                <a:round/>
                <a:headEnd len="med" w="med" type="none"/>
                <a:tailEnd len="med" w="med" type="none"/>
              </a:ln>
            </p:spPr>
          </p:cxnSp>
          <p:cxnSp>
            <p:nvCxnSpPr>
              <p:cNvPr id="534" name="Google Shape;534;p19"/>
              <p:cNvCxnSpPr/>
              <p:nvPr/>
            </p:nvCxnSpPr>
            <p:spPr>
              <a:xfrm>
                <a:off x="-6675" y="2881558"/>
                <a:ext cx="9140700" cy="0"/>
              </a:xfrm>
              <a:prstGeom prst="straightConnector1">
                <a:avLst/>
              </a:prstGeom>
              <a:noFill/>
              <a:ln cap="flat" cmpd="sng" w="9525">
                <a:solidFill>
                  <a:schemeClr val="accent2"/>
                </a:solidFill>
                <a:prstDash val="solid"/>
                <a:round/>
                <a:headEnd len="med" w="med" type="none"/>
                <a:tailEnd len="med" w="med" type="none"/>
              </a:ln>
            </p:spPr>
          </p:cxnSp>
          <p:cxnSp>
            <p:nvCxnSpPr>
              <p:cNvPr id="535" name="Google Shape;535;p19"/>
              <p:cNvCxnSpPr/>
              <p:nvPr/>
            </p:nvCxnSpPr>
            <p:spPr>
              <a:xfrm>
                <a:off x="-6675" y="3396450"/>
                <a:ext cx="9140700" cy="0"/>
              </a:xfrm>
              <a:prstGeom prst="straightConnector1">
                <a:avLst/>
              </a:prstGeom>
              <a:noFill/>
              <a:ln cap="flat" cmpd="sng" w="9525">
                <a:solidFill>
                  <a:schemeClr val="accent2"/>
                </a:solidFill>
                <a:prstDash val="solid"/>
                <a:round/>
                <a:headEnd len="med" w="med" type="none"/>
                <a:tailEnd len="med" w="med" type="none"/>
              </a:ln>
            </p:spPr>
          </p:cxnSp>
          <p:cxnSp>
            <p:nvCxnSpPr>
              <p:cNvPr id="536" name="Google Shape;536;p19"/>
              <p:cNvCxnSpPr/>
              <p:nvPr/>
            </p:nvCxnSpPr>
            <p:spPr>
              <a:xfrm>
                <a:off x="-6675" y="3911342"/>
                <a:ext cx="9140700" cy="0"/>
              </a:xfrm>
              <a:prstGeom prst="straightConnector1">
                <a:avLst/>
              </a:prstGeom>
              <a:noFill/>
              <a:ln cap="flat" cmpd="sng" w="9525">
                <a:solidFill>
                  <a:schemeClr val="accent2"/>
                </a:solidFill>
                <a:prstDash val="solid"/>
                <a:round/>
                <a:headEnd len="med" w="med" type="none"/>
                <a:tailEnd len="med" w="med" type="none"/>
              </a:ln>
            </p:spPr>
          </p:cxnSp>
          <p:cxnSp>
            <p:nvCxnSpPr>
              <p:cNvPr id="537" name="Google Shape;537;p19"/>
              <p:cNvCxnSpPr/>
              <p:nvPr/>
            </p:nvCxnSpPr>
            <p:spPr>
              <a:xfrm>
                <a:off x="-6675" y="4426233"/>
                <a:ext cx="9140700" cy="0"/>
              </a:xfrm>
              <a:prstGeom prst="straightConnector1">
                <a:avLst/>
              </a:prstGeom>
              <a:noFill/>
              <a:ln cap="flat" cmpd="sng" w="9525">
                <a:solidFill>
                  <a:schemeClr val="accent2"/>
                </a:solidFill>
                <a:prstDash val="solid"/>
                <a:round/>
                <a:headEnd len="med" w="med" type="none"/>
                <a:tailEnd len="med" w="med" type="none"/>
              </a:ln>
            </p:spPr>
          </p:cxnSp>
          <p:cxnSp>
            <p:nvCxnSpPr>
              <p:cNvPr id="538" name="Google Shape;538;p19"/>
              <p:cNvCxnSpPr/>
              <p:nvPr/>
            </p:nvCxnSpPr>
            <p:spPr>
              <a:xfrm>
                <a:off x="-6675" y="4941125"/>
                <a:ext cx="9140700" cy="0"/>
              </a:xfrm>
              <a:prstGeom prst="straightConnector1">
                <a:avLst/>
              </a:prstGeom>
              <a:noFill/>
              <a:ln cap="flat" cmpd="sng" w="9525">
                <a:solidFill>
                  <a:schemeClr val="accent2"/>
                </a:solidFill>
                <a:prstDash val="solid"/>
                <a:round/>
                <a:headEnd len="med" w="med" type="none"/>
                <a:tailEnd len="med" w="med" type="none"/>
              </a:ln>
            </p:spPr>
          </p:cxn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10">
    <p:spTree>
      <p:nvGrpSpPr>
        <p:cNvPr id="539" name="Shape 539"/>
        <p:cNvGrpSpPr/>
        <p:nvPr/>
      </p:nvGrpSpPr>
      <p:grpSpPr>
        <a:xfrm>
          <a:off x="0" y="0"/>
          <a:ext cx="0" cy="0"/>
          <a:chOff x="0" y="0"/>
          <a:chExt cx="0" cy="0"/>
        </a:xfrm>
      </p:grpSpPr>
      <p:sp>
        <p:nvSpPr>
          <p:cNvPr id="540" name="Google Shape;540;p2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41" name="Google Shape;541;p20"/>
          <p:cNvGrpSpPr/>
          <p:nvPr/>
        </p:nvGrpSpPr>
        <p:grpSpPr>
          <a:xfrm>
            <a:off x="998300" y="1868336"/>
            <a:ext cx="7850818" cy="2922793"/>
            <a:chOff x="998300" y="1868336"/>
            <a:chExt cx="7850818" cy="2922793"/>
          </a:xfrm>
        </p:grpSpPr>
        <p:sp>
          <p:nvSpPr>
            <p:cNvPr id="542" name="Google Shape;542;p20"/>
            <p:cNvSpPr/>
            <p:nvPr/>
          </p:nvSpPr>
          <p:spPr>
            <a:xfrm rot="10800000">
              <a:off x="8809062" y="18683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20"/>
            <p:cNvSpPr/>
            <p:nvPr/>
          </p:nvSpPr>
          <p:spPr>
            <a:xfrm rot="5400000">
              <a:off x="1198712" y="455066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4" name="Google Shape;544;p20"/>
          <p:cNvGrpSpPr/>
          <p:nvPr/>
        </p:nvGrpSpPr>
        <p:grpSpPr>
          <a:xfrm>
            <a:off x="1588038" y="2433589"/>
            <a:ext cx="7438817" cy="2528055"/>
            <a:chOff x="1588038" y="2433589"/>
            <a:chExt cx="7438817" cy="2528055"/>
          </a:xfrm>
        </p:grpSpPr>
        <p:grpSp>
          <p:nvGrpSpPr>
            <p:cNvPr id="545" name="Google Shape;545;p20"/>
            <p:cNvGrpSpPr/>
            <p:nvPr/>
          </p:nvGrpSpPr>
          <p:grpSpPr>
            <a:xfrm>
              <a:off x="8849114" y="2433589"/>
              <a:ext cx="177741" cy="1555069"/>
              <a:chOff x="8535452" y="862252"/>
              <a:chExt cx="177741" cy="1555069"/>
            </a:xfrm>
          </p:grpSpPr>
          <p:sp>
            <p:nvSpPr>
              <p:cNvPr id="546" name="Google Shape;546;p20"/>
              <p:cNvSpPr/>
              <p:nvPr/>
            </p:nvSpPr>
            <p:spPr>
              <a:xfrm rot="10800000">
                <a:off x="8670077" y="8622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20"/>
              <p:cNvSpPr/>
              <p:nvPr/>
            </p:nvSpPr>
            <p:spPr>
              <a:xfrm rot="10800000">
                <a:off x="8535452" y="194232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8" name="Google Shape;548;p20"/>
            <p:cNvGrpSpPr/>
            <p:nvPr/>
          </p:nvGrpSpPr>
          <p:grpSpPr>
            <a:xfrm rot="5400000">
              <a:off x="1804739" y="4491002"/>
              <a:ext cx="253941" cy="687344"/>
              <a:chOff x="8459252" y="1335702"/>
              <a:chExt cx="253941" cy="687344"/>
            </a:xfrm>
          </p:grpSpPr>
          <p:sp>
            <p:nvSpPr>
              <p:cNvPr id="549" name="Google Shape;549;p20"/>
              <p:cNvSpPr/>
              <p:nvPr/>
            </p:nvSpPr>
            <p:spPr>
              <a:xfrm rot="10800000">
                <a:off x="8670077" y="15480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20"/>
              <p:cNvSpPr/>
              <p:nvPr/>
            </p:nvSpPr>
            <p:spPr>
              <a:xfrm rot="10800000">
                <a:off x="8459252" y="13357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51" name="Google Shape;551;p20"/>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52" name="Google Shape;552;p20"/>
          <p:cNvGrpSpPr/>
          <p:nvPr/>
        </p:nvGrpSpPr>
        <p:grpSpPr>
          <a:xfrm>
            <a:off x="-1189524" y="-111325"/>
            <a:ext cx="10408499" cy="5362150"/>
            <a:chOff x="-1189524" y="-111325"/>
            <a:chExt cx="10408499" cy="5362150"/>
          </a:xfrm>
        </p:grpSpPr>
        <p:grpSp>
          <p:nvGrpSpPr>
            <p:cNvPr id="553" name="Google Shape;553;p20"/>
            <p:cNvGrpSpPr/>
            <p:nvPr/>
          </p:nvGrpSpPr>
          <p:grpSpPr>
            <a:xfrm>
              <a:off x="-1189524" y="-111325"/>
              <a:ext cx="10408499" cy="5362150"/>
              <a:chOff x="-1189524" y="-111325"/>
              <a:chExt cx="10408499" cy="5362150"/>
            </a:xfrm>
          </p:grpSpPr>
          <p:sp>
            <p:nvSpPr>
              <p:cNvPr id="554" name="Google Shape;554;p20"/>
              <p:cNvSpPr/>
              <p:nvPr/>
            </p:nvSpPr>
            <p:spPr>
              <a:xfrm>
                <a:off x="8138725" y="-111325"/>
                <a:ext cx="1080250" cy="3643550"/>
              </a:xfrm>
              <a:custGeom>
                <a:rect b="b" l="l" r="r" t="t"/>
                <a:pathLst>
                  <a:path extrusionOk="0" h="145742" w="43210">
                    <a:moveTo>
                      <a:pt x="43210" y="145742"/>
                    </a:moveTo>
                    <a:lnTo>
                      <a:pt x="19027" y="121559"/>
                    </a:lnTo>
                    <a:lnTo>
                      <a:pt x="19027" y="73316"/>
                    </a:lnTo>
                    <a:lnTo>
                      <a:pt x="29523" y="62820"/>
                    </a:lnTo>
                    <a:lnTo>
                      <a:pt x="29523" y="27405"/>
                    </a:lnTo>
                    <a:lnTo>
                      <a:pt x="2117" y="0"/>
                    </a:lnTo>
                    <a:lnTo>
                      <a:pt x="0" y="2117"/>
                    </a:lnTo>
                  </a:path>
                </a:pathLst>
              </a:custGeom>
              <a:noFill/>
              <a:ln cap="flat" cmpd="sng" w="9525">
                <a:solidFill>
                  <a:schemeClr val="accent1"/>
                </a:solidFill>
                <a:prstDash val="solid"/>
                <a:round/>
                <a:headEnd len="med" w="med" type="none"/>
                <a:tailEnd len="med" w="med" type="none"/>
              </a:ln>
            </p:spPr>
          </p:sp>
          <p:sp>
            <p:nvSpPr>
              <p:cNvPr id="555" name="Google Shape;555;p20"/>
              <p:cNvSpPr/>
              <p:nvPr/>
            </p:nvSpPr>
            <p:spPr>
              <a:xfrm>
                <a:off x="340625" y="2654525"/>
                <a:ext cx="340625" cy="2596300"/>
              </a:xfrm>
              <a:custGeom>
                <a:rect b="b" l="l" r="r" t="t"/>
                <a:pathLst>
                  <a:path extrusionOk="0" h="103852" w="13625">
                    <a:moveTo>
                      <a:pt x="13625" y="103852"/>
                    </a:moveTo>
                    <a:lnTo>
                      <a:pt x="13625" y="82738"/>
                    </a:lnTo>
                    <a:lnTo>
                      <a:pt x="0" y="69112"/>
                    </a:lnTo>
                    <a:lnTo>
                      <a:pt x="0" y="0"/>
                    </a:lnTo>
                  </a:path>
                </a:pathLst>
              </a:custGeom>
              <a:noFill/>
              <a:ln cap="flat" cmpd="sng" w="9525">
                <a:solidFill>
                  <a:schemeClr val="accent1"/>
                </a:solidFill>
                <a:prstDash val="solid"/>
                <a:round/>
                <a:headEnd len="med" w="med" type="none"/>
                <a:tailEnd len="med" w="med" type="none"/>
              </a:ln>
            </p:spPr>
          </p:sp>
          <p:grpSp>
            <p:nvGrpSpPr>
              <p:cNvPr id="556" name="Google Shape;556;p20"/>
              <p:cNvGrpSpPr/>
              <p:nvPr/>
            </p:nvGrpSpPr>
            <p:grpSpPr>
              <a:xfrm>
                <a:off x="-1189524" y="3454365"/>
                <a:ext cx="1530153" cy="273510"/>
                <a:chOff x="-6675" y="2881558"/>
                <a:chExt cx="9140700" cy="2059567"/>
              </a:xfrm>
            </p:grpSpPr>
            <p:cxnSp>
              <p:nvCxnSpPr>
                <p:cNvPr id="557" name="Google Shape;557;p20"/>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558" name="Google Shape;558;p20"/>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559" name="Google Shape;559;p20"/>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560" name="Google Shape;560;p20"/>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561" name="Google Shape;561;p20"/>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562" name="Google Shape;562;p20"/>
            <p:cNvGrpSpPr/>
            <p:nvPr/>
          </p:nvGrpSpPr>
          <p:grpSpPr>
            <a:xfrm rot="5400000">
              <a:off x="2331732" y="4765921"/>
              <a:ext cx="493321" cy="357312"/>
              <a:chOff x="1722354" y="229144"/>
              <a:chExt cx="1748744" cy="1266614"/>
            </a:xfrm>
          </p:grpSpPr>
          <p:sp>
            <p:nvSpPr>
              <p:cNvPr id="563" name="Google Shape;563;p20"/>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20"/>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4" name="Shape 24"/>
        <p:cNvGrpSpPr/>
        <p:nvPr/>
      </p:nvGrpSpPr>
      <p:grpSpPr>
        <a:xfrm>
          <a:off x="0" y="0"/>
          <a:ext cx="0" cy="0"/>
          <a:chOff x="0" y="0"/>
          <a:chExt cx="0" cy="0"/>
        </a:xfrm>
      </p:grpSpPr>
      <p:sp>
        <p:nvSpPr>
          <p:cNvPr id="25" name="Google Shape;25;p3"/>
          <p:cNvSpPr txBox="1"/>
          <p:nvPr>
            <p:ph type="title"/>
          </p:nvPr>
        </p:nvSpPr>
        <p:spPr>
          <a:xfrm>
            <a:off x="1136800" y="2325725"/>
            <a:ext cx="3653400" cy="989400"/>
          </a:xfrm>
          <a:prstGeom prst="rect">
            <a:avLst/>
          </a:prstGeom>
          <a:noFill/>
        </p:spPr>
        <p:txBody>
          <a:bodyPr anchorCtr="0" anchor="ctr" bIns="91425" lIns="91425" spcFirstLastPara="1" rIns="91425" wrap="square" tIns="91425">
            <a:noAutofit/>
          </a:bodyPr>
          <a:lstStyle>
            <a:lvl1pPr lvl="0">
              <a:spcBef>
                <a:spcPts val="0"/>
              </a:spcBef>
              <a:spcAft>
                <a:spcPts val="0"/>
              </a:spcAft>
              <a:buSzPts val="3600"/>
              <a:buNone/>
              <a:defRPr sz="34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6" name="Google Shape;26;p3"/>
          <p:cNvSpPr txBox="1"/>
          <p:nvPr>
            <p:ph hasCustomPrompt="1" idx="2" type="title"/>
          </p:nvPr>
        </p:nvSpPr>
        <p:spPr>
          <a:xfrm>
            <a:off x="4790350" y="2279800"/>
            <a:ext cx="1343100" cy="989400"/>
          </a:xfrm>
          <a:prstGeom prst="rect">
            <a:avLst/>
          </a:prstGeom>
          <a:solidFill>
            <a:srgbClr val="FFFFFF">
              <a:alpha val="7500"/>
            </a:srgbClr>
          </a:solidFill>
        </p:spPr>
        <p:txBody>
          <a:bodyPr anchorCtr="0" anchor="ctr" bIns="91425" lIns="91425" spcFirstLastPara="1" rIns="91425" wrap="square" tIns="91425">
            <a:noAutofit/>
          </a:bodyPr>
          <a:lstStyle>
            <a:lvl1pPr lvl="0" rtl="0" algn="ctr">
              <a:spcBef>
                <a:spcPts val="0"/>
              </a:spcBef>
              <a:spcAft>
                <a:spcPts val="0"/>
              </a:spcAft>
              <a:buClr>
                <a:schemeClr val="lt1"/>
              </a:buClr>
              <a:buSzPts val="6000"/>
              <a:buNone/>
              <a:defRPr sz="4900">
                <a:solidFill>
                  <a:schemeClr val="lt1"/>
                </a:solidFill>
                <a:latin typeface="Raleway ExtraBold"/>
                <a:ea typeface="Raleway ExtraBold"/>
                <a:cs typeface="Raleway ExtraBold"/>
                <a:sym typeface="Raleway ExtraBold"/>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grpSp>
        <p:nvGrpSpPr>
          <p:cNvPr id="27" name="Google Shape;27;p3"/>
          <p:cNvGrpSpPr/>
          <p:nvPr/>
        </p:nvGrpSpPr>
        <p:grpSpPr>
          <a:xfrm rot="-5400000">
            <a:off x="3860412" y="-1906049"/>
            <a:ext cx="3859204" cy="615399"/>
            <a:chOff x="-6675" y="307100"/>
            <a:chExt cx="9140700" cy="4634025"/>
          </a:xfrm>
        </p:grpSpPr>
        <p:cxnSp>
          <p:nvCxnSpPr>
            <p:cNvPr id="28" name="Google Shape;28;p3"/>
            <p:cNvCxnSpPr/>
            <p:nvPr/>
          </p:nvCxnSpPr>
          <p:spPr>
            <a:xfrm>
              <a:off x="-6675" y="30710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9" name="Google Shape;29;p3"/>
            <p:cNvCxnSpPr/>
            <p:nvPr/>
          </p:nvCxnSpPr>
          <p:spPr>
            <a:xfrm>
              <a:off x="-6675" y="133688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0" name="Google Shape;30;p3"/>
            <p:cNvCxnSpPr/>
            <p:nvPr/>
          </p:nvCxnSpPr>
          <p:spPr>
            <a:xfrm>
              <a:off x="-6675" y="82199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1" name="Google Shape;31;p3"/>
            <p:cNvCxnSpPr/>
            <p:nvPr/>
          </p:nvCxnSpPr>
          <p:spPr>
            <a:xfrm>
              <a:off x="-6675" y="1851775"/>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2" name="Google Shape;32;p3"/>
            <p:cNvCxnSpPr/>
            <p:nvPr/>
          </p:nvCxnSpPr>
          <p:spPr>
            <a:xfrm>
              <a:off x="-6675" y="2366667"/>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3" name="Google Shape;33;p3"/>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4" name="Google Shape;34;p3"/>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5" name="Google Shape;35;p3"/>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6" name="Google Shape;36;p3"/>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37" name="Google Shape;37;p3"/>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nvGrpSpPr>
          <p:cNvPr id="38" name="Google Shape;38;p3"/>
          <p:cNvGrpSpPr/>
          <p:nvPr/>
        </p:nvGrpSpPr>
        <p:grpSpPr>
          <a:xfrm>
            <a:off x="-415272" y="538801"/>
            <a:ext cx="7636891" cy="5144942"/>
            <a:chOff x="-415272" y="538801"/>
            <a:chExt cx="7636891" cy="5144942"/>
          </a:xfrm>
        </p:grpSpPr>
        <p:grpSp>
          <p:nvGrpSpPr>
            <p:cNvPr id="39" name="Google Shape;39;p3"/>
            <p:cNvGrpSpPr/>
            <p:nvPr/>
          </p:nvGrpSpPr>
          <p:grpSpPr>
            <a:xfrm>
              <a:off x="6110275" y="4572400"/>
              <a:ext cx="1111343" cy="1111343"/>
              <a:chOff x="8307725" y="278700"/>
              <a:chExt cx="1111343" cy="1111343"/>
            </a:xfrm>
          </p:grpSpPr>
          <p:sp>
            <p:nvSpPr>
              <p:cNvPr id="40" name="Google Shape;40;p3"/>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 name="Google Shape;42;p3"/>
            <p:cNvGrpSpPr/>
            <p:nvPr/>
          </p:nvGrpSpPr>
          <p:grpSpPr>
            <a:xfrm>
              <a:off x="-415272" y="538801"/>
              <a:ext cx="2027056" cy="586283"/>
              <a:chOff x="-415272" y="538801"/>
              <a:chExt cx="2027056" cy="586283"/>
            </a:xfrm>
          </p:grpSpPr>
          <p:sp>
            <p:nvSpPr>
              <p:cNvPr id="43" name="Google Shape;43;p3"/>
              <p:cNvSpPr/>
              <p:nvPr/>
            </p:nvSpPr>
            <p:spPr>
              <a:xfrm rot="-5400000">
                <a:off x="1352729" y="32286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3"/>
              <p:cNvSpPr/>
              <p:nvPr/>
            </p:nvSpPr>
            <p:spPr>
              <a:xfrm rot="-5400000">
                <a:off x="-39071" y="673783"/>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10_1">
    <p:spTree>
      <p:nvGrpSpPr>
        <p:cNvPr id="565" name="Shape 565"/>
        <p:cNvGrpSpPr/>
        <p:nvPr/>
      </p:nvGrpSpPr>
      <p:grpSpPr>
        <a:xfrm>
          <a:off x="0" y="0"/>
          <a:ext cx="0" cy="0"/>
          <a:chOff x="0" y="0"/>
          <a:chExt cx="0" cy="0"/>
        </a:xfrm>
      </p:grpSpPr>
      <p:sp>
        <p:nvSpPr>
          <p:cNvPr id="566" name="Google Shape;566;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567" name="Google Shape;567;p21"/>
          <p:cNvGrpSpPr/>
          <p:nvPr/>
        </p:nvGrpSpPr>
        <p:grpSpPr>
          <a:xfrm>
            <a:off x="-116589" y="2639527"/>
            <a:ext cx="8996156" cy="1843388"/>
            <a:chOff x="-116589" y="2639527"/>
            <a:chExt cx="8996156" cy="1843388"/>
          </a:xfrm>
        </p:grpSpPr>
        <p:sp>
          <p:nvSpPr>
            <p:cNvPr id="568" name="Google Shape;568;p21"/>
            <p:cNvSpPr/>
            <p:nvPr/>
          </p:nvSpPr>
          <p:spPr>
            <a:xfrm flipH="1" rot="-5400000">
              <a:off x="399500" y="4223860"/>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21"/>
            <p:cNvSpPr/>
            <p:nvPr/>
          </p:nvSpPr>
          <p:spPr>
            <a:xfrm flipH="1" rot="-5400000">
              <a:off x="99350" y="4050135"/>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70" name="Google Shape;570;p21"/>
            <p:cNvGrpSpPr/>
            <p:nvPr/>
          </p:nvGrpSpPr>
          <p:grpSpPr>
            <a:xfrm flipH="1" rot="10800000">
              <a:off x="8672677" y="2639527"/>
              <a:ext cx="206891" cy="766144"/>
              <a:chOff x="8650702" y="3525402"/>
              <a:chExt cx="206891" cy="766144"/>
            </a:xfrm>
          </p:grpSpPr>
          <p:sp>
            <p:nvSpPr>
              <p:cNvPr id="571" name="Google Shape;571;p21"/>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21"/>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73" name="Google Shape;573;p21"/>
          <p:cNvGrpSpPr/>
          <p:nvPr/>
        </p:nvGrpSpPr>
        <p:grpSpPr>
          <a:xfrm>
            <a:off x="2729174" y="3358511"/>
            <a:ext cx="6150396" cy="1485586"/>
            <a:chOff x="2729174" y="3358511"/>
            <a:chExt cx="6150396" cy="1485586"/>
          </a:xfrm>
        </p:grpSpPr>
        <p:sp>
          <p:nvSpPr>
            <p:cNvPr id="574" name="Google Shape;574;p21"/>
            <p:cNvSpPr/>
            <p:nvPr/>
          </p:nvSpPr>
          <p:spPr>
            <a:xfrm flipH="1" rot="5400000">
              <a:off x="2929586" y="4603629"/>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21"/>
            <p:cNvSpPr/>
            <p:nvPr/>
          </p:nvSpPr>
          <p:spPr>
            <a:xfrm flipH="1" rot="10800000">
              <a:off x="8839514" y="335851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76" name="Google Shape;576;p21"/>
          <p:cNvGrpSpPr/>
          <p:nvPr/>
        </p:nvGrpSpPr>
        <p:grpSpPr>
          <a:xfrm>
            <a:off x="-1381309" y="-1875175"/>
            <a:ext cx="10981145" cy="7138447"/>
            <a:chOff x="-1381309" y="-1875175"/>
            <a:chExt cx="10981145" cy="7138447"/>
          </a:xfrm>
        </p:grpSpPr>
        <p:sp>
          <p:nvSpPr>
            <p:cNvPr id="577" name="Google Shape;577;p21"/>
            <p:cNvSpPr/>
            <p:nvPr/>
          </p:nvSpPr>
          <p:spPr>
            <a:xfrm flipH="1" rot="10800000">
              <a:off x="-1381309" y="4693337"/>
              <a:ext cx="3801167" cy="569934"/>
            </a:xfrm>
            <a:custGeom>
              <a:rect b="b" l="l" r="r" t="t"/>
              <a:pathLst>
                <a:path extrusionOk="0" h="19530" w="130255">
                  <a:moveTo>
                    <a:pt x="0" y="0"/>
                  </a:moveTo>
                  <a:lnTo>
                    <a:pt x="19531" y="19530"/>
                  </a:lnTo>
                  <a:lnTo>
                    <a:pt x="93650" y="19530"/>
                  </a:lnTo>
                  <a:lnTo>
                    <a:pt x="102323" y="10857"/>
                  </a:lnTo>
                  <a:lnTo>
                    <a:pt x="121066" y="10857"/>
                  </a:lnTo>
                  <a:lnTo>
                    <a:pt x="130255" y="1668"/>
                  </a:lnTo>
                </a:path>
              </a:pathLst>
            </a:custGeom>
            <a:noFill/>
            <a:ln cap="flat" cmpd="sng" w="9525">
              <a:solidFill>
                <a:schemeClr val="accent1"/>
              </a:solidFill>
              <a:prstDash val="solid"/>
              <a:round/>
              <a:headEnd len="med" w="med" type="none"/>
              <a:tailEnd len="med" w="med" type="none"/>
            </a:ln>
          </p:spPr>
        </p:sp>
        <p:grpSp>
          <p:nvGrpSpPr>
            <p:cNvPr id="578" name="Google Shape;578;p21"/>
            <p:cNvGrpSpPr/>
            <p:nvPr/>
          </p:nvGrpSpPr>
          <p:grpSpPr>
            <a:xfrm>
              <a:off x="8229051" y="-1875175"/>
              <a:ext cx="1370785" cy="4060574"/>
              <a:chOff x="8229051" y="-1875175"/>
              <a:chExt cx="1370785" cy="4060574"/>
            </a:xfrm>
          </p:grpSpPr>
          <p:grpSp>
            <p:nvGrpSpPr>
              <p:cNvPr id="579" name="Google Shape;579;p21"/>
              <p:cNvGrpSpPr/>
              <p:nvPr/>
            </p:nvGrpSpPr>
            <p:grpSpPr>
              <a:xfrm>
                <a:off x="8229051" y="-1875175"/>
                <a:ext cx="914953" cy="4060574"/>
                <a:chOff x="8229051" y="-1875175"/>
                <a:chExt cx="914953" cy="4060574"/>
              </a:xfrm>
            </p:grpSpPr>
            <p:grpSp>
              <p:nvGrpSpPr>
                <p:cNvPr id="580" name="Google Shape;580;p21"/>
                <p:cNvGrpSpPr/>
                <p:nvPr/>
              </p:nvGrpSpPr>
              <p:grpSpPr>
                <a:xfrm rot="-5400000">
                  <a:off x="8480363" y="1760083"/>
                  <a:ext cx="493321" cy="357312"/>
                  <a:chOff x="1722354" y="229144"/>
                  <a:chExt cx="1748744" cy="1266614"/>
                </a:xfrm>
              </p:grpSpPr>
              <p:sp>
                <p:nvSpPr>
                  <p:cNvPr id="581" name="Google Shape;581;p21"/>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21"/>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83" name="Google Shape;583;p21"/>
                <p:cNvSpPr/>
                <p:nvPr/>
              </p:nvSpPr>
              <p:spPr>
                <a:xfrm>
                  <a:off x="8229051" y="-1875175"/>
                  <a:ext cx="914953" cy="3799205"/>
                </a:xfrm>
                <a:custGeom>
                  <a:rect b="b" l="l" r="r" t="t"/>
                  <a:pathLst>
                    <a:path extrusionOk="0" h="96592" w="23262">
                      <a:moveTo>
                        <a:pt x="0" y="0"/>
                      </a:moveTo>
                      <a:lnTo>
                        <a:pt x="18318" y="18318"/>
                      </a:lnTo>
                      <a:lnTo>
                        <a:pt x="18318" y="58471"/>
                      </a:lnTo>
                      <a:lnTo>
                        <a:pt x="10373" y="66417"/>
                      </a:lnTo>
                      <a:lnTo>
                        <a:pt x="10373" y="83703"/>
                      </a:lnTo>
                      <a:lnTo>
                        <a:pt x="23262" y="96592"/>
                      </a:lnTo>
                    </a:path>
                  </a:pathLst>
                </a:custGeom>
                <a:noFill/>
                <a:ln cap="flat" cmpd="sng" w="9525">
                  <a:solidFill>
                    <a:schemeClr val="accent1"/>
                  </a:solidFill>
                  <a:prstDash val="solid"/>
                  <a:round/>
                  <a:headEnd len="med" w="med" type="none"/>
                  <a:tailEnd len="med" w="med" type="none"/>
                </a:ln>
              </p:spPr>
            </p:sp>
          </p:grpSp>
          <p:grpSp>
            <p:nvGrpSpPr>
              <p:cNvPr id="584" name="Google Shape;584;p21"/>
              <p:cNvGrpSpPr/>
              <p:nvPr/>
            </p:nvGrpSpPr>
            <p:grpSpPr>
              <a:xfrm rot="10800000">
                <a:off x="8634578" y="861419"/>
                <a:ext cx="965258" cy="273510"/>
                <a:chOff x="-6675" y="2881558"/>
                <a:chExt cx="9140700" cy="2059567"/>
              </a:xfrm>
            </p:grpSpPr>
            <p:cxnSp>
              <p:nvCxnSpPr>
                <p:cNvPr id="585" name="Google Shape;585;p21"/>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586" name="Google Shape;586;p21"/>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587" name="Google Shape;587;p21"/>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588" name="Google Shape;588;p21"/>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589" name="Google Shape;589;p21"/>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grpSp>
      <p:sp>
        <p:nvSpPr>
          <p:cNvPr id="590" name="Google Shape;590;p21"/>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3_1">
    <p:spTree>
      <p:nvGrpSpPr>
        <p:cNvPr id="591" name="Shape 591"/>
        <p:cNvGrpSpPr/>
        <p:nvPr/>
      </p:nvGrpSpPr>
      <p:grpSpPr>
        <a:xfrm>
          <a:off x="0" y="0"/>
          <a:ext cx="0" cy="0"/>
          <a:chOff x="0" y="0"/>
          <a:chExt cx="0" cy="0"/>
        </a:xfrm>
      </p:grpSpPr>
      <p:sp>
        <p:nvSpPr>
          <p:cNvPr id="592" name="Google Shape;592;p22"/>
          <p:cNvSpPr txBox="1"/>
          <p:nvPr>
            <p:ph type="title"/>
          </p:nvPr>
        </p:nvSpPr>
        <p:spPr>
          <a:xfrm>
            <a:off x="1098475" y="834600"/>
            <a:ext cx="4448100" cy="970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45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93" name="Google Shape;593;p22"/>
          <p:cNvSpPr txBox="1"/>
          <p:nvPr>
            <p:ph idx="1" type="subTitle"/>
          </p:nvPr>
        </p:nvSpPr>
        <p:spPr>
          <a:xfrm>
            <a:off x="1098425" y="1805100"/>
            <a:ext cx="4448100" cy="1058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594" name="Google Shape;594;p22"/>
          <p:cNvSpPr txBox="1"/>
          <p:nvPr/>
        </p:nvSpPr>
        <p:spPr>
          <a:xfrm>
            <a:off x="1098425" y="3459550"/>
            <a:ext cx="4945800" cy="5562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b="1" lang="en" sz="1200">
                <a:solidFill>
                  <a:schemeClr val="dk1"/>
                </a:solidFill>
                <a:latin typeface="Hanken Grotesk"/>
                <a:ea typeface="Hanken Grotesk"/>
                <a:cs typeface="Hanken Grotesk"/>
                <a:sym typeface="Hanken Grotesk"/>
              </a:rPr>
              <a:t>CREDITS:</a:t>
            </a:r>
            <a:r>
              <a:rPr lang="en" sz="1200">
                <a:solidFill>
                  <a:schemeClr val="dk1"/>
                </a:solidFill>
                <a:latin typeface="Hanken Grotesk"/>
                <a:ea typeface="Hanken Grotesk"/>
                <a:cs typeface="Hanken Grotesk"/>
                <a:sym typeface="Hanken Grotesk"/>
              </a:rPr>
              <a:t> This presentation template was created by </a:t>
            </a:r>
            <a:r>
              <a:rPr b="1" lang="en" sz="1200" u="sng">
                <a:solidFill>
                  <a:schemeClr val="dk1"/>
                </a:solidFill>
                <a:latin typeface="Hanken Grotesk"/>
                <a:ea typeface="Hanken Grotesk"/>
                <a:cs typeface="Hanken Grotesk"/>
                <a:sym typeface="Hanken Grotesk"/>
                <a:hlinkClick r:id="rId2">
                  <a:extLst>
                    <a:ext uri="{A12FA001-AC4F-418D-AE19-62706E023703}">
                      <ahyp:hlinkClr val="tx"/>
                    </a:ext>
                  </a:extLst>
                </a:hlinkClick>
              </a:rPr>
              <a:t>Slidesgo</a:t>
            </a:r>
            <a:r>
              <a:rPr lang="en" sz="1200">
                <a:solidFill>
                  <a:schemeClr val="dk1"/>
                </a:solidFill>
                <a:latin typeface="Hanken Grotesk"/>
                <a:ea typeface="Hanken Grotesk"/>
                <a:cs typeface="Hanken Grotesk"/>
                <a:sym typeface="Hanken Grotesk"/>
              </a:rPr>
              <a:t>, and includes icons by </a:t>
            </a:r>
            <a:r>
              <a:rPr b="1" lang="en" sz="1200" u="sng">
                <a:solidFill>
                  <a:schemeClr val="dk1"/>
                </a:solidFill>
                <a:latin typeface="Hanken Grotesk"/>
                <a:ea typeface="Hanken Grotesk"/>
                <a:cs typeface="Hanken Grotesk"/>
                <a:sym typeface="Hanken Grotesk"/>
                <a:hlinkClick r:id="rId3">
                  <a:extLst>
                    <a:ext uri="{A12FA001-AC4F-418D-AE19-62706E023703}">
                      <ahyp:hlinkClr val="tx"/>
                    </a:ext>
                  </a:extLst>
                </a:hlinkClick>
              </a:rPr>
              <a:t>Flaticon</a:t>
            </a:r>
            <a:r>
              <a:rPr lang="en" sz="1200">
                <a:solidFill>
                  <a:schemeClr val="dk1"/>
                </a:solidFill>
                <a:latin typeface="Hanken Grotesk"/>
                <a:ea typeface="Hanken Grotesk"/>
                <a:cs typeface="Hanken Grotesk"/>
                <a:sym typeface="Hanken Grotesk"/>
              </a:rPr>
              <a:t>, and infographics &amp; images by </a:t>
            </a:r>
            <a:r>
              <a:rPr b="1" lang="en" sz="1200" u="sng">
                <a:solidFill>
                  <a:schemeClr val="dk1"/>
                </a:solidFill>
                <a:latin typeface="Hanken Grotesk"/>
                <a:ea typeface="Hanken Grotesk"/>
                <a:cs typeface="Hanken Grotesk"/>
                <a:sym typeface="Hanken Grotesk"/>
                <a:hlinkClick r:id="rId4">
                  <a:extLst>
                    <a:ext uri="{A12FA001-AC4F-418D-AE19-62706E023703}">
                      <ahyp:hlinkClr val="tx"/>
                    </a:ext>
                  </a:extLst>
                </a:hlinkClick>
              </a:rPr>
              <a:t>Freepik</a:t>
            </a:r>
            <a:r>
              <a:rPr lang="en" sz="1200" u="sng">
                <a:solidFill>
                  <a:schemeClr val="dk1"/>
                </a:solidFill>
                <a:latin typeface="Hanken Grotesk"/>
                <a:ea typeface="Hanken Grotesk"/>
                <a:cs typeface="Hanken Grotesk"/>
                <a:sym typeface="Hanken Grotesk"/>
              </a:rPr>
              <a:t> </a:t>
            </a:r>
            <a:endParaRPr b="1" sz="1200" u="sng">
              <a:solidFill>
                <a:schemeClr val="dk1"/>
              </a:solidFill>
              <a:latin typeface="Hanken Grotesk"/>
              <a:ea typeface="Hanken Grotesk"/>
              <a:cs typeface="Hanken Grotesk"/>
              <a:sym typeface="Hanken Grotesk"/>
            </a:endParaRPr>
          </a:p>
        </p:txBody>
      </p:sp>
      <p:sp>
        <p:nvSpPr>
          <p:cNvPr id="595" name="Google Shape;595;p22"/>
          <p:cNvSpPr/>
          <p:nvPr/>
        </p:nvSpPr>
        <p:spPr>
          <a:xfrm rot="5400000">
            <a:off x="8249111" y="175373"/>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96" name="Google Shape;596;p22"/>
          <p:cNvGrpSpPr/>
          <p:nvPr/>
        </p:nvGrpSpPr>
        <p:grpSpPr>
          <a:xfrm>
            <a:off x="-563925" y="0"/>
            <a:ext cx="7843827" cy="1111343"/>
            <a:chOff x="-563925" y="0"/>
            <a:chExt cx="7843827" cy="1111343"/>
          </a:xfrm>
        </p:grpSpPr>
        <p:grpSp>
          <p:nvGrpSpPr>
            <p:cNvPr id="597" name="Google Shape;597;p22"/>
            <p:cNvGrpSpPr/>
            <p:nvPr/>
          </p:nvGrpSpPr>
          <p:grpSpPr>
            <a:xfrm rot="5400000">
              <a:off x="6576232" y="-80607"/>
              <a:ext cx="247278" cy="1160062"/>
              <a:chOff x="1463894" y="1434556"/>
              <a:chExt cx="247278" cy="1160062"/>
            </a:xfrm>
          </p:grpSpPr>
          <p:sp>
            <p:nvSpPr>
              <p:cNvPr id="598" name="Google Shape;598;p22"/>
              <p:cNvSpPr/>
              <p:nvPr/>
            </p:nvSpPr>
            <p:spPr>
              <a:xfrm>
                <a:off x="1463894" y="2119623"/>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22"/>
              <p:cNvSpPr/>
              <p:nvPr/>
            </p:nvSpPr>
            <p:spPr>
              <a:xfrm rot="10800000">
                <a:off x="1636072" y="143455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00" name="Google Shape;600;p22"/>
            <p:cNvGrpSpPr/>
            <p:nvPr/>
          </p:nvGrpSpPr>
          <p:grpSpPr>
            <a:xfrm>
              <a:off x="-563925" y="0"/>
              <a:ext cx="1111343" cy="1111343"/>
              <a:chOff x="8307725" y="278700"/>
              <a:chExt cx="1111343" cy="1111343"/>
            </a:xfrm>
          </p:grpSpPr>
          <p:sp>
            <p:nvSpPr>
              <p:cNvPr id="601" name="Google Shape;601;p22"/>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22"/>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9">
    <p:spTree>
      <p:nvGrpSpPr>
        <p:cNvPr id="603" name="Shape 603"/>
        <p:cNvGrpSpPr/>
        <p:nvPr/>
      </p:nvGrpSpPr>
      <p:grpSpPr>
        <a:xfrm>
          <a:off x="0" y="0"/>
          <a:ext cx="0" cy="0"/>
          <a:chOff x="0" y="0"/>
          <a:chExt cx="0" cy="0"/>
        </a:xfrm>
      </p:grpSpPr>
      <p:grpSp>
        <p:nvGrpSpPr>
          <p:cNvPr id="604" name="Google Shape;604;p23"/>
          <p:cNvGrpSpPr/>
          <p:nvPr/>
        </p:nvGrpSpPr>
        <p:grpSpPr>
          <a:xfrm>
            <a:off x="247028" y="2099252"/>
            <a:ext cx="8667366" cy="1707744"/>
            <a:chOff x="247028" y="2099252"/>
            <a:chExt cx="8667366" cy="1707744"/>
          </a:xfrm>
        </p:grpSpPr>
        <p:sp>
          <p:nvSpPr>
            <p:cNvPr id="605" name="Google Shape;605;p23"/>
            <p:cNvSpPr/>
            <p:nvPr/>
          </p:nvSpPr>
          <p:spPr>
            <a:xfrm flipH="1" rot="10800000">
              <a:off x="410803" y="20992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23"/>
            <p:cNvSpPr/>
            <p:nvPr/>
          </p:nvSpPr>
          <p:spPr>
            <a:xfrm flipH="1" rot="10800000">
              <a:off x="247028" y="2390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07" name="Google Shape;607;p23"/>
            <p:cNvGrpSpPr/>
            <p:nvPr/>
          </p:nvGrpSpPr>
          <p:grpSpPr>
            <a:xfrm flipH="1">
              <a:off x="8707503" y="3040852"/>
              <a:ext cx="206891" cy="766144"/>
              <a:chOff x="8650702" y="3525402"/>
              <a:chExt cx="206891" cy="766144"/>
            </a:xfrm>
          </p:grpSpPr>
          <p:sp>
            <p:nvSpPr>
              <p:cNvPr id="608" name="Google Shape;608;p23"/>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23"/>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10" name="Google Shape;610;p23"/>
          <p:cNvGrpSpPr/>
          <p:nvPr/>
        </p:nvGrpSpPr>
        <p:grpSpPr>
          <a:xfrm>
            <a:off x="-796767" y="-1090158"/>
            <a:ext cx="11445399" cy="6549695"/>
            <a:chOff x="-796767" y="-1090158"/>
            <a:chExt cx="11445399" cy="6549695"/>
          </a:xfrm>
        </p:grpSpPr>
        <p:sp>
          <p:nvSpPr>
            <p:cNvPr id="611" name="Google Shape;611;p23"/>
            <p:cNvSpPr/>
            <p:nvPr/>
          </p:nvSpPr>
          <p:spPr>
            <a:xfrm flipH="1" rot="5400000">
              <a:off x="-365574" y="-1521350"/>
              <a:ext cx="1470082" cy="2332467"/>
            </a:xfrm>
            <a:custGeom>
              <a:rect b="b" l="l" r="r" t="t"/>
              <a:pathLst>
                <a:path extrusionOk="0" h="132226" w="83338">
                  <a:moveTo>
                    <a:pt x="0" y="0"/>
                  </a:moveTo>
                  <a:lnTo>
                    <a:pt x="0" y="30327"/>
                  </a:lnTo>
                  <a:lnTo>
                    <a:pt x="43914" y="74240"/>
                  </a:lnTo>
                  <a:lnTo>
                    <a:pt x="43914" y="105053"/>
                  </a:lnTo>
                  <a:lnTo>
                    <a:pt x="83338" y="127814"/>
                  </a:lnTo>
                  <a:lnTo>
                    <a:pt x="80791" y="132226"/>
                  </a:lnTo>
                </a:path>
              </a:pathLst>
            </a:custGeom>
            <a:noFill/>
            <a:ln cap="flat" cmpd="sng" w="9525">
              <a:solidFill>
                <a:schemeClr val="accent1"/>
              </a:solidFill>
              <a:prstDash val="solid"/>
              <a:round/>
              <a:headEnd len="med" w="med" type="none"/>
              <a:tailEnd len="med" w="med" type="none"/>
            </a:ln>
          </p:spPr>
        </p:sp>
        <p:grpSp>
          <p:nvGrpSpPr>
            <p:cNvPr id="612" name="Google Shape;612;p23"/>
            <p:cNvGrpSpPr/>
            <p:nvPr/>
          </p:nvGrpSpPr>
          <p:grpSpPr>
            <a:xfrm rot="10800000">
              <a:off x="11" y="108546"/>
              <a:ext cx="493321" cy="357312"/>
              <a:chOff x="1722354" y="229144"/>
              <a:chExt cx="1748744" cy="1266614"/>
            </a:xfrm>
          </p:grpSpPr>
          <p:sp>
            <p:nvSpPr>
              <p:cNvPr id="613" name="Google Shape;613;p23"/>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23"/>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5" name="Google Shape;615;p23"/>
            <p:cNvSpPr/>
            <p:nvPr/>
          </p:nvSpPr>
          <p:spPr>
            <a:xfrm flipH="1" rot="-5400000">
              <a:off x="8788045" y="3598950"/>
              <a:ext cx="870400" cy="2850775"/>
            </a:xfrm>
            <a:custGeom>
              <a:rect b="b" l="l" r="r" t="t"/>
              <a:pathLst>
                <a:path extrusionOk="0" h="114031" w="34816">
                  <a:moveTo>
                    <a:pt x="18318" y="0"/>
                  </a:moveTo>
                  <a:lnTo>
                    <a:pt x="18318" y="9948"/>
                  </a:lnTo>
                  <a:lnTo>
                    <a:pt x="0" y="28265"/>
                  </a:lnTo>
                  <a:lnTo>
                    <a:pt x="0" y="48039"/>
                  </a:lnTo>
                  <a:lnTo>
                    <a:pt x="10736" y="58775"/>
                  </a:lnTo>
                  <a:lnTo>
                    <a:pt x="34816" y="58775"/>
                  </a:lnTo>
                  <a:lnTo>
                    <a:pt x="34816" y="114031"/>
                  </a:lnTo>
                </a:path>
              </a:pathLst>
            </a:custGeom>
            <a:noFill/>
            <a:ln cap="flat" cmpd="sng" w="9525">
              <a:solidFill>
                <a:schemeClr val="accent1"/>
              </a:solidFill>
              <a:prstDash val="solid"/>
              <a:round/>
              <a:headEnd len="med" w="med" type="none"/>
              <a:tailEnd len="med" w="med" type="none"/>
            </a:ln>
          </p:spPr>
        </p:sp>
        <p:grpSp>
          <p:nvGrpSpPr>
            <p:cNvPr id="616" name="Google Shape;616;p23"/>
            <p:cNvGrpSpPr/>
            <p:nvPr/>
          </p:nvGrpSpPr>
          <p:grpSpPr>
            <a:xfrm flipH="1" rot="-5400000">
              <a:off x="8489086" y="4163846"/>
              <a:ext cx="493321" cy="357312"/>
              <a:chOff x="1722354" y="229144"/>
              <a:chExt cx="1748744" cy="1266614"/>
            </a:xfrm>
          </p:grpSpPr>
          <p:sp>
            <p:nvSpPr>
              <p:cNvPr id="617" name="Google Shape;617;p23"/>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23"/>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19" name="Google Shape;619;p23"/>
            <p:cNvGrpSpPr/>
            <p:nvPr/>
          </p:nvGrpSpPr>
          <p:grpSpPr>
            <a:xfrm flipH="1" rot="5400000">
              <a:off x="765337" y="-239460"/>
              <a:ext cx="965258" cy="273510"/>
              <a:chOff x="-6675" y="2881558"/>
              <a:chExt cx="9140700" cy="2059567"/>
            </a:xfrm>
          </p:grpSpPr>
          <p:cxnSp>
            <p:nvCxnSpPr>
              <p:cNvPr id="620" name="Google Shape;620;p23"/>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621" name="Google Shape;621;p23"/>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622" name="Google Shape;622;p23"/>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623" name="Google Shape;623;p23"/>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624" name="Google Shape;624;p23"/>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625" name="Google Shape;625;p23"/>
          <p:cNvGrpSpPr/>
          <p:nvPr/>
        </p:nvGrpSpPr>
        <p:grpSpPr>
          <a:xfrm>
            <a:off x="248565" y="1658361"/>
            <a:ext cx="8665831" cy="946305"/>
            <a:chOff x="248565" y="1658361"/>
            <a:chExt cx="8665831" cy="946305"/>
          </a:xfrm>
        </p:grpSpPr>
        <p:sp>
          <p:nvSpPr>
            <p:cNvPr id="626" name="Google Shape;626;p23"/>
            <p:cNvSpPr/>
            <p:nvPr/>
          </p:nvSpPr>
          <p:spPr>
            <a:xfrm flipH="1" rot="10800000">
              <a:off x="248565" y="165836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23"/>
            <p:cNvSpPr/>
            <p:nvPr/>
          </p:nvSpPr>
          <p:spPr>
            <a:xfrm flipH="1">
              <a:off x="8874340" y="216378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8" name="Google Shape;628;p23"/>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9_1">
    <p:spTree>
      <p:nvGrpSpPr>
        <p:cNvPr id="629" name="Shape 629"/>
        <p:cNvGrpSpPr/>
        <p:nvPr/>
      </p:nvGrpSpPr>
      <p:grpSpPr>
        <a:xfrm>
          <a:off x="0" y="0"/>
          <a:ext cx="0" cy="0"/>
          <a:chOff x="0" y="0"/>
          <a:chExt cx="0" cy="0"/>
        </a:xfrm>
      </p:grpSpPr>
      <p:grpSp>
        <p:nvGrpSpPr>
          <p:cNvPr id="630" name="Google Shape;630;p24"/>
          <p:cNvGrpSpPr/>
          <p:nvPr/>
        </p:nvGrpSpPr>
        <p:grpSpPr>
          <a:xfrm>
            <a:off x="248752" y="491529"/>
            <a:ext cx="8669349" cy="4596267"/>
            <a:chOff x="188277" y="445029"/>
            <a:chExt cx="8669349" cy="4596267"/>
          </a:xfrm>
        </p:grpSpPr>
        <p:sp>
          <p:nvSpPr>
            <p:cNvPr id="631" name="Google Shape;631;p24"/>
            <p:cNvSpPr/>
            <p:nvPr/>
          </p:nvSpPr>
          <p:spPr>
            <a:xfrm rot="10800000">
              <a:off x="8615635" y="68442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24"/>
            <p:cNvSpPr/>
            <p:nvPr/>
          </p:nvSpPr>
          <p:spPr>
            <a:xfrm rot="10800000">
              <a:off x="8814510" y="44502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633" name="Google Shape;633;p24"/>
            <p:cNvGrpSpPr/>
            <p:nvPr/>
          </p:nvGrpSpPr>
          <p:grpSpPr>
            <a:xfrm>
              <a:off x="188277" y="4275152"/>
              <a:ext cx="206891" cy="766144"/>
              <a:chOff x="8650702" y="3525402"/>
              <a:chExt cx="206891" cy="766144"/>
            </a:xfrm>
          </p:grpSpPr>
          <p:sp>
            <p:nvSpPr>
              <p:cNvPr id="634" name="Google Shape;634;p24"/>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24"/>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6" name="Google Shape;636;p24"/>
          <p:cNvGrpSpPr/>
          <p:nvPr/>
        </p:nvGrpSpPr>
        <p:grpSpPr>
          <a:xfrm>
            <a:off x="315625" y="1279781"/>
            <a:ext cx="8602485" cy="1562434"/>
            <a:chOff x="174750" y="1380581"/>
            <a:chExt cx="8602485" cy="1562434"/>
          </a:xfrm>
        </p:grpSpPr>
        <p:sp>
          <p:nvSpPr>
            <p:cNvPr id="637" name="Google Shape;637;p24"/>
            <p:cNvSpPr/>
            <p:nvPr/>
          </p:nvSpPr>
          <p:spPr>
            <a:xfrm rot="10800000">
              <a:off x="8737179" y="138058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24"/>
            <p:cNvSpPr/>
            <p:nvPr/>
          </p:nvSpPr>
          <p:spPr>
            <a:xfrm rot="10800000">
              <a:off x="174750" y="25021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39" name="Google Shape;639;p24"/>
          <p:cNvGrpSpPr/>
          <p:nvPr/>
        </p:nvGrpSpPr>
        <p:grpSpPr>
          <a:xfrm>
            <a:off x="355673" y="-567309"/>
            <a:ext cx="8751502" cy="5946659"/>
            <a:chOff x="251623" y="-534009"/>
            <a:chExt cx="8751502" cy="5946659"/>
          </a:xfrm>
        </p:grpSpPr>
        <p:grpSp>
          <p:nvGrpSpPr>
            <p:cNvPr id="640" name="Google Shape;640;p24"/>
            <p:cNvGrpSpPr/>
            <p:nvPr/>
          </p:nvGrpSpPr>
          <p:grpSpPr>
            <a:xfrm rot="10800000">
              <a:off x="251623" y="3645746"/>
              <a:ext cx="493321" cy="357312"/>
              <a:chOff x="1722354" y="229144"/>
              <a:chExt cx="1748744" cy="1266614"/>
            </a:xfrm>
          </p:grpSpPr>
          <p:sp>
            <p:nvSpPr>
              <p:cNvPr id="641" name="Google Shape;641;p24"/>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24"/>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3" name="Google Shape;643;p24"/>
            <p:cNvGrpSpPr/>
            <p:nvPr/>
          </p:nvGrpSpPr>
          <p:grpSpPr>
            <a:xfrm flipH="1" rot="5400000">
              <a:off x="7247712" y="-188135"/>
              <a:ext cx="965258" cy="273510"/>
              <a:chOff x="-6675" y="2881558"/>
              <a:chExt cx="9140700" cy="2059567"/>
            </a:xfrm>
          </p:grpSpPr>
          <p:cxnSp>
            <p:nvCxnSpPr>
              <p:cNvPr id="644" name="Google Shape;644;p24"/>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645" name="Google Shape;645;p24"/>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646" name="Google Shape;646;p24"/>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647" name="Google Shape;647;p24"/>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648" name="Google Shape;648;p24"/>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sp>
          <p:nvSpPr>
            <p:cNvPr id="649" name="Google Shape;649;p24"/>
            <p:cNvSpPr/>
            <p:nvPr/>
          </p:nvSpPr>
          <p:spPr>
            <a:xfrm>
              <a:off x="5746750" y="-57000"/>
              <a:ext cx="3256375" cy="488250"/>
            </a:xfrm>
            <a:custGeom>
              <a:rect b="b" l="l" r="r" t="t"/>
              <a:pathLst>
                <a:path extrusionOk="0" h="19530" w="130255">
                  <a:moveTo>
                    <a:pt x="0" y="0"/>
                  </a:moveTo>
                  <a:lnTo>
                    <a:pt x="19531" y="19530"/>
                  </a:lnTo>
                  <a:lnTo>
                    <a:pt x="93650" y="19530"/>
                  </a:lnTo>
                  <a:lnTo>
                    <a:pt x="102323" y="10857"/>
                  </a:lnTo>
                  <a:lnTo>
                    <a:pt x="121066" y="10857"/>
                  </a:lnTo>
                  <a:lnTo>
                    <a:pt x="130255" y="1668"/>
                  </a:lnTo>
                </a:path>
              </a:pathLst>
            </a:custGeom>
            <a:noFill/>
            <a:ln cap="flat" cmpd="sng" w="9525">
              <a:solidFill>
                <a:schemeClr val="accent1"/>
              </a:solidFill>
              <a:prstDash val="solid"/>
              <a:round/>
              <a:headEnd len="med" w="med" type="none"/>
              <a:tailEnd len="med" w="med" type="none"/>
            </a:ln>
          </p:spPr>
        </p:sp>
        <p:sp>
          <p:nvSpPr>
            <p:cNvPr id="650" name="Google Shape;650;p24"/>
            <p:cNvSpPr/>
            <p:nvPr/>
          </p:nvSpPr>
          <p:spPr>
            <a:xfrm>
              <a:off x="260200" y="3089575"/>
              <a:ext cx="476150" cy="2323075"/>
            </a:xfrm>
            <a:custGeom>
              <a:rect b="b" l="l" r="r" t="t"/>
              <a:pathLst>
                <a:path extrusionOk="0" h="92923" w="19046">
                  <a:moveTo>
                    <a:pt x="0" y="0"/>
                  </a:moveTo>
                  <a:lnTo>
                    <a:pt x="0" y="36635"/>
                  </a:lnTo>
                  <a:lnTo>
                    <a:pt x="19046" y="55681"/>
                  </a:lnTo>
                  <a:lnTo>
                    <a:pt x="19046" y="92923"/>
                  </a:lnTo>
                </a:path>
              </a:pathLst>
            </a:custGeom>
            <a:noFill/>
            <a:ln cap="flat" cmpd="sng" w="9525">
              <a:solidFill>
                <a:schemeClr val="accent1"/>
              </a:solidFill>
              <a:prstDash val="solid"/>
              <a:round/>
              <a:headEnd len="med" w="med" type="none"/>
              <a:tailEnd len="med" w="med" type="none"/>
            </a:ln>
          </p:spPr>
        </p:sp>
      </p:grpSp>
      <p:sp>
        <p:nvSpPr>
          <p:cNvPr id="651" name="Google Shape;651;p24"/>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chemeClr val="accent3"/>
        </a:solidFill>
      </p:bgPr>
    </p:bg>
    <p:spTree>
      <p:nvGrpSpPr>
        <p:cNvPr id="652" name="Shape 652"/>
        <p:cNvGrpSpPr/>
        <p:nvPr/>
      </p:nvGrpSpPr>
      <p:grpSpPr>
        <a:xfrm>
          <a:off x="0" y="0"/>
          <a:ext cx="0" cy="0"/>
          <a:chOff x="0" y="0"/>
          <a:chExt cx="0" cy="0"/>
        </a:xfrm>
      </p:grpSpPr>
      <p:sp>
        <p:nvSpPr>
          <p:cNvPr id="653" name="Google Shape;653;p25"/>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654" name="Google Shape;654;p25"/>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655" name="Google Shape;655;p25"/>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rtl="0">
              <a:spcBef>
                <a:spcPts val="0"/>
              </a:spcBef>
              <a:spcAft>
                <a:spcPts val="0"/>
              </a:spcAft>
              <a:buSzPts val="3600"/>
              <a:buNone/>
              <a:defRPr sz="3600"/>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p:txBody>
      </p:sp>
      <p:sp>
        <p:nvSpPr>
          <p:cNvPr id="656" name="Google Shape;656;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accent1"/>
                </a:solidFill>
              </a:defRPr>
            </a:lvl1pPr>
            <a:lvl2pPr lvl="1" rtl="0">
              <a:buNone/>
              <a:defRPr>
                <a:solidFill>
                  <a:schemeClr val="accent1"/>
                </a:solidFill>
              </a:defRPr>
            </a:lvl2pPr>
            <a:lvl3pPr lvl="2" rtl="0">
              <a:buNone/>
              <a:defRPr>
                <a:solidFill>
                  <a:schemeClr val="accent1"/>
                </a:solidFill>
              </a:defRPr>
            </a:lvl3pPr>
            <a:lvl4pPr lvl="3" rtl="0">
              <a:buNone/>
              <a:defRPr>
                <a:solidFill>
                  <a:schemeClr val="accent1"/>
                </a:solidFill>
              </a:defRPr>
            </a:lvl4pPr>
            <a:lvl5pPr lvl="4" rtl="0">
              <a:buNone/>
              <a:defRPr>
                <a:solidFill>
                  <a:schemeClr val="accent1"/>
                </a:solidFill>
              </a:defRPr>
            </a:lvl5pPr>
            <a:lvl6pPr lvl="5" rtl="0">
              <a:buNone/>
              <a:defRPr>
                <a:solidFill>
                  <a:schemeClr val="accent1"/>
                </a:solidFill>
              </a:defRPr>
            </a:lvl6pPr>
            <a:lvl7pPr lvl="6" rtl="0">
              <a:buNone/>
              <a:defRPr>
                <a:solidFill>
                  <a:schemeClr val="accent1"/>
                </a:solidFill>
              </a:defRPr>
            </a:lvl7pPr>
            <a:lvl8pPr lvl="7" rtl="0">
              <a:buNone/>
              <a:defRPr>
                <a:solidFill>
                  <a:schemeClr val="accent1"/>
                </a:solidFill>
              </a:defRPr>
            </a:lvl8pPr>
            <a:lvl9pPr lvl="8" rtl="0">
              <a:buNone/>
              <a:defRPr>
                <a:solidFill>
                  <a:schemeClr val="accen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657" name="Shape 657"/>
        <p:cNvGrpSpPr/>
        <p:nvPr/>
      </p:nvGrpSpPr>
      <p:grpSpPr>
        <a:xfrm>
          <a:off x="0" y="0"/>
          <a:ext cx="0" cy="0"/>
          <a:chOff x="0" y="0"/>
          <a:chExt cx="0" cy="0"/>
        </a:xfrm>
      </p:grpSpPr>
      <p:sp>
        <p:nvSpPr>
          <p:cNvPr id="658" name="Google Shape;658;p2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2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2600"/>
              <a:buNone/>
              <a:defRPr>
                <a:solidFill>
                  <a:schemeClr val="lt1"/>
                </a:solidFill>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sp>
        <p:nvSpPr>
          <p:cNvPr id="660" name="Google Shape;660;p26"/>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661" name="Google Shape;661;p26"/>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a:lvl1pPr>
            <a:lvl2pPr indent="-304800" lvl="1" marL="914400" rtl="0">
              <a:spcBef>
                <a:spcPts val="0"/>
              </a:spcBef>
              <a:spcAft>
                <a:spcPts val="0"/>
              </a:spcAft>
              <a:buSzPts val="1200"/>
              <a:buChar char="○"/>
              <a:defRPr/>
            </a:lvl2pPr>
            <a:lvl3pPr indent="-304800" lvl="2" marL="1371600" rtl="0">
              <a:spcBef>
                <a:spcPts val="0"/>
              </a:spcBef>
              <a:spcAft>
                <a:spcPts val="0"/>
              </a:spcAft>
              <a:buSzPts val="1200"/>
              <a:buChar char="■"/>
              <a:defRPr/>
            </a:lvl3pPr>
            <a:lvl4pPr indent="-304800" lvl="3" marL="1828800" rtl="0">
              <a:spcBef>
                <a:spcPts val="0"/>
              </a:spcBef>
              <a:spcAft>
                <a:spcPts val="0"/>
              </a:spcAft>
              <a:buSzPts val="1200"/>
              <a:buChar char="●"/>
              <a:defRPr/>
            </a:lvl4pPr>
            <a:lvl5pPr indent="-304800" lvl="4" marL="2286000" rtl="0">
              <a:spcBef>
                <a:spcPts val="0"/>
              </a:spcBef>
              <a:spcAft>
                <a:spcPts val="0"/>
              </a:spcAft>
              <a:buSzPts val="1200"/>
              <a:buChar char="○"/>
              <a:defRPr/>
            </a:lvl5pPr>
            <a:lvl6pPr indent="-304800" lvl="5" marL="2743200" rtl="0">
              <a:spcBef>
                <a:spcPts val="0"/>
              </a:spcBef>
              <a:spcAft>
                <a:spcPts val="0"/>
              </a:spcAft>
              <a:buSzPts val="1200"/>
              <a:buChar char="■"/>
              <a:defRPr/>
            </a:lvl6pPr>
            <a:lvl7pPr indent="-304800" lvl="6" marL="3200400" rtl="0">
              <a:spcBef>
                <a:spcPts val="0"/>
              </a:spcBef>
              <a:spcAft>
                <a:spcPts val="0"/>
              </a:spcAft>
              <a:buSzPts val="1200"/>
              <a:buChar char="●"/>
              <a:defRPr/>
            </a:lvl7pPr>
            <a:lvl8pPr indent="-304800" lvl="7" marL="3657600" rtl="0">
              <a:spcBef>
                <a:spcPts val="0"/>
              </a:spcBef>
              <a:spcAft>
                <a:spcPts val="0"/>
              </a:spcAft>
              <a:buSzPts val="1200"/>
              <a:buChar char="○"/>
              <a:defRPr/>
            </a:lvl8pPr>
            <a:lvl9pPr indent="-304800" lvl="8" marL="4114800" rtl="0">
              <a:spcBef>
                <a:spcPts val="0"/>
              </a:spcBef>
              <a:spcAft>
                <a:spcPts val="0"/>
              </a:spcAft>
              <a:buSzPts val="1200"/>
              <a:buChar char="■"/>
              <a:defRPr/>
            </a:lvl9pPr>
          </a:lstStyle>
          <a:p/>
        </p:txBody>
      </p:sp>
      <p:sp>
        <p:nvSpPr>
          <p:cNvPr id="662" name="Google Shape;662;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1">
  <p:cSld name="BIG_NUMBER_1">
    <p:bg>
      <p:bgPr>
        <a:solidFill>
          <a:schemeClr val="dk1"/>
        </a:solidFill>
      </p:bgPr>
    </p:bg>
    <p:spTree>
      <p:nvGrpSpPr>
        <p:cNvPr id="663" name="Shape 663"/>
        <p:cNvGrpSpPr/>
        <p:nvPr/>
      </p:nvGrpSpPr>
      <p:grpSpPr>
        <a:xfrm>
          <a:off x="0" y="0"/>
          <a:ext cx="0" cy="0"/>
          <a:chOff x="0" y="0"/>
          <a:chExt cx="0" cy="0"/>
        </a:xfrm>
      </p:grpSpPr>
      <p:sp>
        <p:nvSpPr>
          <p:cNvPr id="664" name="Google Shape;664;p27"/>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0000"/>
              <a:buNone/>
              <a:defRPr sz="10000">
                <a:solidFill>
                  <a:schemeClr val="lt1"/>
                </a:solidFill>
              </a:defRPr>
            </a:lvl1pPr>
            <a:lvl2pPr lvl="1" rtl="0">
              <a:spcBef>
                <a:spcPts val="0"/>
              </a:spcBef>
              <a:spcAft>
                <a:spcPts val="0"/>
              </a:spcAft>
              <a:buClr>
                <a:schemeClr val="lt1"/>
              </a:buClr>
              <a:buSzPts val="10000"/>
              <a:buNone/>
              <a:defRPr sz="10000">
                <a:solidFill>
                  <a:schemeClr val="lt1"/>
                </a:solidFill>
              </a:defRPr>
            </a:lvl2pPr>
            <a:lvl3pPr lvl="2" rtl="0">
              <a:spcBef>
                <a:spcPts val="0"/>
              </a:spcBef>
              <a:spcAft>
                <a:spcPts val="0"/>
              </a:spcAft>
              <a:buClr>
                <a:schemeClr val="lt1"/>
              </a:buClr>
              <a:buSzPts val="10000"/>
              <a:buNone/>
              <a:defRPr sz="10000">
                <a:solidFill>
                  <a:schemeClr val="lt1"/>
                </a:solidFill>
              </a:defRPr>
            </a:lvl3pPr>
            <a:lvl4pPr lvl="3" rtl="0">
              <a:spcBef>
                <a:spcPts val="0"/>
              </a:spcBef>
              <a:spcAft>
                <a:spcPts val="0"/>
              </a:spcAft>
              <a:buClr>
                <a:schemeClr val="lt1"/>
              </a:buClr>
              <a:buSzPts val="10000"/>
              <a:buNone/>
              <a:defRPr sz="10000">
                <a:solidFill>
                  <a:schemeClr val="lt1"/>
                </a:solidFill>
              </a:defRPr>
            </a:lvl4pPr>
            <a:lvl5pPr lvl="4" rtl="0">
              <a:spcBef>
                <a:spcPts val="0"/>
              </a:spcBef>
              <a:spcAft>
                <a:spcPts val="0"/>
              </a:spcAft>
              <a:buClr>
                <a:schemeClr val="lt1"/>
              </a:buClr>
              <a:buSzPts val="10000"/>
              <a:buNone/>
              <a:defRPr sz="10000">
                <a:solidFill>
                  <a:schemeClr val="lt1"/>
                </a:solidFill>
              </a:defRPr>
            </a:lvl5pPr>
            <a:lvl6pPr lvl="5" rtl="0">
              <a:spcBef>
                <a:spcPts val="0"/>
              </a:spcBef>
              <a:spcAft>
                <a:spcPts val="0"/>
              </a:spcAft>
              <a:buClr>
                <a:schemeClr val="lt1"/>
              </a:buClr>
              <a:buSzPts val="10000"/>
              <a:buNone/>
              <a:defRPr sz="10000">
                <a:solidFill>
                  <a:schemeClr val="lt1"/>
                </a:solidFill>
              </a:defRPr>
            </a:lvl6pPr>
            <a:lvl7pPr lvl="6" rtl="0">
              <a:spcBef>
                <a:spcPts val="0"/>
              </a:spcBef>
              <a:spcAft>
                <a:spcPts val="0"/>
              </a:spcAft>
              <a:buClr>
                <a:schemeClr val="lt1"/>
              </a:buClr>
              <a:buSzPts val="10000"/>
              <a:buNone/>
              <a:defRPr sz="10000">
                <a:solidFill>
                  <a:schemeClr val="lt1"/>
                </a:solidFill>
              </a:defRPr>
            </a:lvl7pPr>
            <a:lvl8pPr lvl="7" rtl="0">
              <a:spcBef>
                <a:spcPts val="0"/>
              </a:spcBef>
              <a:spcAft>
                <a:spcPts val="0"/>
              </a:spcAft>
              <a:buClr>
                <a:schemeClr val="lt1"/>
              </a:buClr>
              <a:buSzPts val="10000"/>
              <a:buNone/>
              <a:defRPr sz="10000">
                <a:solidFill>
                  <a:schemeClr val="lt1"/>
                </a:solidFill>
              </a:defRPr>
            </a:lvl8pPr>
            <a:lvl9pPr lvl="8" rtl="0">
              <a:spcBef>
                <a:spcPts val="0"/>
              </a:spcBef>
              <a:spcAft>
                <a:spcPts val="0"/>
              </a:spcAft>
              <a:buClr>
                <a:schemeClr val="lt1"/>
              </a:buClr>
              <a:buSzPts val="10000"/>
              <a:buNone/>
              <a:defRPr sz="10000">
                <a:solidFill>
                  <a:schemeClr val="lt1"/>
                </a:solidFill>
              </a:defRPr>
            </a:lvl9pPr>
          </a:lstStyle>
          <a:p>
            <a:r>
              <a:t>xx%</a:t>
            </a:r>
          </a:p>
        </p:txBody>
      </p:sp>
      <p:sp>
        <p:nvSpPr>
          <p:cNvPr id="665" name="Google Shape;665;p27"/>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accent2"/>
              </a:buClr>
              <a:buSzPts val="1200"/>
              <a:buChar char="●"/>
              <a:defRPr>
                <a:solidFill>
                  <a:schemeClr val="accent2"/>
                </a:solidFill>
              </a:defRPr>
            </a:lvl1pPr>
            <a:lvl2pPr indent="-304800" lvl="1" marL="914400" rtl="0">
              <a:spcBef>
                <a:spcPts val="0"/>
              </a:spcBef>
              <a:spcAft>
                <a:spcPts val="0"/>
              </a:spcAft>
              <a:buClr>
                <a:schemeClr val="accent2"/>
              </a:buClr>
              <a:buSzPts val="1200"/>
              <a:buChar char="○"/>
              <a:defRPr>
                <a:solidFill>
                  <a:schemeClr val="accent2"/>
                </a:solidFill>
              </a:defRPr>
            </a:lvl2pPr>
            <a:lvl3pPr indent="-304800" lvl="2" marL="1371600" rtl="0">
              <a:spcBef>
                <a:spcPts val="0"/>
              </a:spcBef>
              <a:spcAft>
                <a:spcPts val="0"/>
              </a:spcAft>
              <a:buClr>
                <a:schemeClr val="accent2"/>
              </a:buClr>
              <a:buSzPts val="1200"/>
              <a:buChar char="■"/>
              <a:defRPr>
                <a:solidFill>
                  <a:schemeClr val="accent2"/>
                </a:solidFill>
              </a:defRPr>
            </a:lvl3pPr>
            <a:lvl4pPr indent="-304800" lvl="3" marL="1828800" rtl="0">
              <a:spcBef>
                <a:spcPts val="0"/>
              </a:spcBef>
              <a:spcAft>
                <a:spcPts val="0"/>
              </a:spcAft>
              <a:buClr>
                <a:schemeClr val="accent2"/>
              </a:buClr>
              <a:buSzPts val="1200"/>
              <a:buChar char="●"/>
              <a:defRPr>
                <a:solidFill>
                  <a:schemeClr val="accent2"/>
                </a:solidFill>
              </a:defRPr>
            </a:lvl4pPr>
            <a:lvl5pPr indent="-304800" lvl="4" marL="2286000" rtl="0">
              <a:spcBef>
                <a:spcPts val="0"/>
              </a:spcBef>
              <a:spcAft>
                <a:spcPts val="0"/>
              </a:spcAft>
              <a:buClr>
                <a:schemeClr val="accent2"/>
              </a:buClr>
              <a:buSzPts val="1200"/>
              <a:buChar char="○"/>
              <a:defRPr>
                <a:solidFill>
                  <a:schemeClr val="accent2"/>
                </a:solidFill>
              </a:defRPr>
            </a:lvl5pPr>
            <a:lvl6pPr indent="-304800" lvl="5" marL="2743200" rtl="0">
              <a:spcBef>
                <a:spcPts val="0"/>
              </a:spcBef>
              <a:spcAft>
                <a:spcPts val="0"/>
              </a:spcAft>
              <a:buClr>
                <a:schemeClr val="accent2"/>
              </a:buClr>
              <a:buSzPts val="1200"/>
              <a:buChar char="■"/>
              <a:defRPr>
                <a:solidFill>
                  <a:schemeClr val="accent2"/>
                </a:solidFill>
              </a:defRPr>
            </a:lvl6pPr>
            <a:lvl7pPr indent="-304800" lvl="6" marL="3200400" rtl="0">
              <a:spcBef>
                <a:spcPts val="0"/>
              </a:spcBef>
              <a:spcAft>
                <a:spcPts val="0"/>
              </a:spcAft>
              <a:buClr>
                <a:schemeClr val="accent2"/>
              </a:buClr>
              <a:buSzPts val="1200"/>
              <a:buChar char="●"/>
              <a:defRPr>
                <a:solidFill>
                  <a:schemeClr val="accent2"/>
                </a:solidFill>
              </a:defRPr>
            </a:lvl7pPr>
            <a:lvl8pPr indent="-304800" lvl="7" marL="3657600" rtl="0">
              <a:spcBef>
                <a:spcPts val="0"/>
              </a:spcBef>
              <a:spcAft>
                <a:spcPts val="0"/>
              </a:spcAft>
              <a:buClr>
                <a:schemeClr val="accent2"/>
              </a:buClr>
              <a:buSzPts val="1200"/>
              <a:buChar char="○"/>
              <a:defRPr>
                <a:solidFill>
                  <a:schemeClr val="accent2"/>
                </a:solidFill>
              </a:defRPr>
            </a:lvl8pPr>
            <a:lvl9pPr indent="-304800" lvl="8" marL="4114800" rtl="0">
              <a:spcBef>
                <a:spcPts val="0"/>
              </a:spcBef>
              <a:spcAft>
                <a:spcPts val="0"/>
              </a:spcAft>
              <a:buClr>
                <a:schemeClr val="accent2"/>
              </a:buClr>
              <a:buSzPts val="1200"/>
              <a:buChar char="■"/>
              <a:defRPr>
                <a:solidFill>
                  <a:schemeClr val="accent2"/>
                </a:solidFill>
              </a:defRPr>
            </a:lvl9pPr>
          </a:lstStyle>
          <a:p/>
        </p:txBody>
      </p:sp>
      <p:sp>
        <p:nvSpPr>
          <p:cNvPr id="666" name="Google Shape;666;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5" name="Shape 45"/>
        <p:cNvGrpSpPr/>
        <p:nvPr/>
      </p:nvGrpSpPr>
      <p:grpSpPr>
        <a:xfrm>
          <a:off x="0" y="0"/>
          <a:ext cx="0" cy="0"/>
          <a:chOff x="0" y="0"/>
          <a:chExt cx="0" cy="0"/>
        </a:xfrm>
      </p:grpSpPr>
      <p:sp>
        <p:nvSpPr>
          <p:cNvPr id="46" name="Google Shape;46;p4"/>
          <p:cNvSpPr txBox="1"/>
          <p:nvPr>
            <p:ph type="title"/>
          </p:nvPr>
        </p:nvSpPr>
        <p:spPr>
          <a:xfrm>
            <a:off x="720000" y="445025"/>
            <a:ext cx="7704000" cy="572700"/>
          </a:xfrm>
          <a:prstGeom prst="rect">
            <a:avLst/>
          </a:prstGeom>
          <a:noFill/>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 name="Google Shape;47;p4"/>
          <p:cNvSpPr txBox="1"/>
          <p:nvPr>
            <p:ph idx="1" type="body"/>
          </p:nvPr>
        </p:nvSpPr>
        <p:spPr>
          <a:xfrm>
            <a:off x="720000" y="1056776"/>
            <a:ext cx="7704000" cy="4218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SzPts val="1200"/>
              <a:buChar char="●"/>
              <a:defRPr/>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48" name="Google Shape;48;p4"/>
          <p:cNvGrpSpPr/>
          <p:nvPr/>
        </p:nvGrpSpPr>
        <p:grpSpPr>
          <a:xfrm>
            <a:off x="188277" y="1651177"/>
            <a:ext cx="8669316" cy="2098194"/>
            <a:chOff x="188277" y="1651177"/>
            <a:chExt cx="8669316" cy="2098194"/>
          </a:xfrm>
        </p:grpSpPr>
        <p:sp>
          <p:nvSpPr>
            <p:cNvPr id="49" name="Google Shape;49;p4"/>
            <p:cNvSpPr/>
            <p:nvPr/>
          </p:nvSpPr>
          <p:spPr>
            <a:xfrm rot="10800000">
              <a:off x="8650702" y="165117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rot="10800000">
              <a:off x="8814477" y="194232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1" name="Google Shape;51;p4"/>
            <p:cNvGrpSpPr/>
            <p:nvPr/>
          </p:nvGrpSpPr>
          <p:grpSpPr>
            <a:xfrm>
              <a:off x="188277" y="2983227"/>
              <a:ext cx="206891" cy="766144"/>
              <a:chOff x="8650702" y="3525402"/>
              <a:chExt cx="206891" cy="766144"/>
            </a:xfrm>
          </p:grpSpPr>
          <p:sp>
            <p:nvSpPr>
              <p:cNvPr id="52" name="Google Shape;52;p4"/>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54" name="Google Shape;54;p4"/>
          <p:cNvGrpSpPr/>
          <p:nvPr/>
        </p:nvGrpSpPr>
        <p:grpSpPr>
          <a:xfrm>
            <a:off x="-1181862" y="-331600"/>
            <a:ext cx="11020270" cy="5673388"/>
            <a:chOff x="-1181862" y="-331600"/>
            <a:chExt cx="11020270" cy="5673388"/>
          </a:xfrm>
        </p:grpSpPr>
        <p:grpSp>
          <p:nvGrpSpPr>
            <p:cNvPr id="55" name="Google Shape;55;p4"/>
            <p:cNvGrpSpPr/>
            <p:nvPr/>
          </p:nvGrpSpPr>
          <p:grpSpPr>
            <a:xfrm>
              <a:off x="8873150" y="1130915"/>
              <a:ext cx="965258" cy="273510"/>
              <a:chOff x="-6675" y="2881558"/>
              <a:chExt cx="9140700" cy="2059567"/>
            </a:xfrm>
          </p:grpSpPr>
          <p:cxnSp>
            <p:nvCxnSpPr>
              <p:cNvPr id="56" name="Google Shape;56;p4"/>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57" name="Google Shape;57;p4"/>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58" name="Google Shape;58;p4"/>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59" name="Google Shape;59;p4"/>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60" name="Google Shape;60;p4"/>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sp>
          <p:nvSpPr>
            <p:cNvPr id="61" name="Google Shape;61;p4"/>
            <p:cNvSpPr/>
            <p:nvPr/>
          </p:nvSpPr>
          <p:spPr>
            <a:xfrm>
              <a:off x="8095400" y="-331600"/>
              <a:ext cx="1470082" cy="2332467"/>
            </a:xfrm>
            <a:custGeom>
              <a:rect b="b" l="l" r="r" t="t"/>
              <a:pathLst>
                <a:path extrusionOk="0" h="132226" w="83338">
                  <a:moveTo>
                    <a:pt x="0" y="0"/>
                  </a:moveTo>
                  <a:lnTo>
                    <a:pt x="0" y="30327"/>
                  </a:lnTo>
                  <a:lnTo>
                    <a:pt x="43914" y="74240"/>
                  </a:lnTo>
                  <a:lnTo>
                    <a:pt x="43914" y="105053"/>
                  </a:lnTo>
                  <a:lnTo>
                    <a:pt x="83338" y="127814"/>
                  </a:lnTo>
                  <a:lnTo>
                    <a:pt x="80791" y="132226"/>
                  </a:lnTo>
                </a:path>
              </a:pathLst>
            </a:custGeom>
            <a:noFill/>
            <a:ln cap="flat" cmpd="sng" w="9525">
              <a:solidFill>
                <a:schemeClr val="accent1"/>
              </a:solidFill>
              <a:prstDash val="solid"/>
              <a:round/>
              <a:headEnd len="med" w="med" type="none"/>
              <a:tailEnd len="med" w="med" type="none"/>
            </a:ln>
          </p:spPr>
        </p:sp>
        <p:grpSp>
          <p:nvGrpSpPr>
            <p:cNvPr id="62" name="Google Shape;62;p4"/>
            <p:cNvGrpSpPr/>
            <p:nvPr/>
          </p:nvGrpSpPr>
          <p:grpSpPr>
            <a:xfrm flipH="1" rot="10800000">
              <a:off x="8650689" y="182196"/>
              <a:ext cx="493321" cy="357312"/>
              <a:chOff x="1722354" y="229144"/>
              <a:chExt cx="1748744" cy="1266614"/>
            </a:xfrm>
          </p:grpSpPr>
          <p:sp>
            <p:nvSpPr>
              <p:cNvPr id="63" name="Google Shape;63;p4"/>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4"/>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5" name="Google Shape;65;p4"/>
            <p:cNvSpPr/>
            <p:nvPr/>
          </p:nvSpPr>
          <p:spPr>
            <a:xfrm rot="5400000">
              <a:off x="-191675" y="3481200"/>
              <a:ext cx="870400" cy="2850775"/>
            </a:xfrm>
            <a:custGeom>
              <a:rect b="b" l="l" r="r" t="t"/>
              <a:pathLst>
                <a:path extrusionOk="0" h="114031" w="34816">
                  <a:moveTo>
                    <a:pt x="18318" y="0"/>
                  </a:moveTo>
                  <a:lnTo>
                    <a:pt x="18318" y="9948"/>
                  </a:lnTo>
                  <a:lnTo>
                    <a:pt x="0" y="28265"/>
                  </a:lnTo>
                  <a:lnTo>
                    <a:pt x="0" y="48039"/>
                  </a:lnTo>
                  <a:lnTo>
                    <a:pt x="10736" y="58775"/>
                  </a:lnTo>
                  <a:lnTo>
                    <a:pt x="34816" y="58775"/>
                  </a:lnTo>
                  <a:lnTo>
                    <a:pt x="34816" y="114031"/>
                  </a:lnTo>
                </a:path>
              </a:pathLst>
            </a:custGeom>
            <a:noFill/>
            <a:ln cap="flat" cmpd="sng" w="9525">
              <a:solidFill>
                <a:schemeClr val="accent1"/>
              </a:solidFill>
              <a:prstDash val="solid"/>
              <a:round/>
              <a:headEnd len="med" w="med" type="none"/>
              <a:tailEnd len="med" w="med" type="none"/>
            </a:ln>
          </p:spPr>
        </p:sp>
        <p:grpSp>
          <p:nvGrpSpPr>
            <p:cNvPr id="66" name="Google Shape;66;p4"/>
            <p:cNvGrpSpPr/>
            <p:nvPr/>
          </p:nvGrpSpPr>
          <p:grpSpPr>
            <a:xfrm flipH="1" rot="-5400000">
              <a:off x="159064" y="4046096"/>
              <a:ext cx="493321" cy="357312"/>
              <a:chOff x="1722354" y="229144"/>
              <a:chExt cx="1748744" cy="1266614"/>
            </a:xfrm>
          </p:grpSpPr>
          <p:sp>
            <p:nvSpPr>
              <p:cNvPr id="67" name="Google Shape;67;p4"/>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4"/>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 name="Google Shape;69;p4"/>
            <p:cNvGrpSpPr/>
            <p:nvPr/>
          </p:nvGrpSpPr>
          <p:grpSpPr>
            <a:xfrm>
              <a:off x="-776975" y="4800515"/>
              <a:ext cx="965258" cy="273510"/>
              <a:chOff x="-6675" y="2881558"/>
              <a:chExt cx="9140700" cy="2059567"/>
            </a:xfrm>
          </p:grpSpPr>
          <p:cxnSp>
            <p:nvCxnSpPr>
              <p:cNvPr id="70" name="Google Shape;70;p4"/>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71" name="Google Shape;71;p4"/>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72" name="Google Shape;72;p4"/>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73" name="Google Shape;73;p4"/>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74" name="Google Shape;74;p4"/>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75" name="Google Shape;75;p4"/>
          <p:cNvGrpSpPr/>
          <p:nvPr/>
        </p:nvGrpSpPr>
        <p:grpSpPr>
          <a:xfrm>
            <a:off x="-142612" y="-168664"/>
            <a:ext cx="7919030" cy="2888968"/>
            <a:chOff x="-142612" y="-168664"/>
            <a:chExt cx="7919030" cy="2888968"/>
          </a:xfrm>
        </p:grpSpPr>
        <p:sp>
          <p:nvSpPr>
            <p:cNvPr id="76" name="Google Shape;76;p4"/>
            <p:cNvSpPr/>
            <p:nvPr/>
          </p:nvSpPr>
          <p:spPr>
            <a:xfrm rot="10800000">
              <a:off x="7736362" y="-168664"/>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4"/>
            <p:cNvSpPr/>
            <p:nvPr/>
          </p:nvSpPr>
          <p:spPr>
            <a:xfrm rot="5400000">
              <a:off x="57800" y="24798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4"/>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9" name="Shape 79"/>
        <p:cNvGrpSpPr/>
        <p:nvPr/>
      </p:nvGrpSpPr>
      <p:grpSpPr>
        <a:xfrm>
          <a:off x="0" y="0"/>
          <a:ext cx="0" cy="0"/>
          <a:chOff x="0" y="0"/>
          <a:chExt cx="0" cy="0"/>
        </a:xfrm>
      </p:grpSpPr>
      <p:sp>
        <p:nvSpPr>
          <p:cNvPr id="80" name="Google Shape;80;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a:lvl1pPr>
            <a:lvl2pPr lvl="1" rtl="0">
              <a:spcBef>
                <a:spcPts val="0"/>
              </a:spcBef>
              <a:spcAft>
                <a:spcPts val="0"/>
              </a:spcAft>
              <a:buSzPts val="3000"/>
              <a:buFont typeface="Raleway Black"/>
              <a:buNone/>
              <a:defRPr b="0">
                <a:latin typeface="Raleway Black"/>
                <a:ea typeface="Raleway Black"/>
                <a:cs typeface="Raleway Black"/>
                <a:sym typeface="Raleway Black"/>
              </a:defRPr>
            </a:lvl2pPr>
            <a:lvl3pPr lvl="2" rtl="0">
              <a:spcBef>
                <a:spcPts val="0"/>
              </a:spcBef>
              <a:spcAft>
                <a:spcPts val="0"/>
              </a:spcAft>
              <a:buSzPts val="3000"/>
              <a:buFont typeface="Raleway Black"/>
              <a:buNone/>
              <a:defRPr b="0">
                <a:latin typeface="Raleway Black"/>
                <a:ea typeface="Raleway Black"/>
                <a:cs typeface="Raleway Black"/>
                <a:sym typeface="Raleway Black"/>
              </a:defRPr>
            </a:lvl3pPr>
            <a:lvl4pPr lvl="3" rtl="0">
              <a:spcBef>
                <a:spcPts val="0"/>
              </a:spcBef>
              <a:spcAft>
                <a:spcPts val="0"/>
              </a:spcAft>
              <a:buSzPts val="3000"/>
              <a:buFont typeface="Raleway Black"/>
              <a:buNone/>
              <a:defRPr b="0">
                <a:latin typeface="Raleway Black"/>
                <a:ea typeface="Raleway Black"/>
                <a:cs typeface="Raleway Black"/>
                <a:sym typeface="Raleway Black"/>
              </a:defRPr>
            </a:lvl4pPr>
            <a:lvl5pPr lvl="4" rtl="0">
              <a:spcBef>
                <a:spcPts val="0"/>
              </a:spcBef>
              <a:spcAft>
                <a:spcPts val="0"/>
              </a:spcAft>
              <a:buSzPts val="3000"/>
              <a:buFont typeface="Raleway Black"/>
              <a:buNone/>
              <a:defRPr b="0">
                <a:latin typeface="Raleway Black"/>
                <a:ea typeface="Raleway Black"/>
                <a:cs typeface="Raleway Black"/>
                <a:sym typeface="Raleway Black"/>
              </a:defRPr>
            </a:lvl5pPr>
            <a:lvl6pPr lvl="5" rtl="0">
              <a:spcBef>
                <a:spcPts val="0"/>
              </a:spcBef>
              <a:spcAft>
                <a:spcPts val="0"/>
              </a:spcAft>
              <a:buSzPts val="3000"/>
              <a:buFont typeface="Raleway Black"/>
              <a:buNone/>
              <a:defRPr b="0">
                <a:latin typeface="Raleway Black"/>
                <a:ea typeface="Raleway Black"/>
                <a:cs typeface="Raleway Black"/>
                <a:sym typeface="Raleway Black"/>
              </a:defRPr>
            </a:lvl6pPr>
            <a:lvl7pPr lvl="6" rtl="0">
              <a:spcBef>
                <a:spcPts val="0"/>
              </a:spcBef>
              <a:spcAft>
                <a:spcPts val="0"/>
              </a:spcAft>
              <a:buSzPts val="3000"/>
              <a:buFont typeface="Raleway Black"/>
              <a:buNone/>
              <a:defRPr b="0">
                <a:latin typeface="Raleway Black"/>
                <a:ea typeface="Raleway Black"/>
                <a:cs typeface="Raleway Black"/>
                <a:sym typeface="Raleway Black"/>
              </a:defRPr>
            </a:lvl7pPr>
            <a:lvl8pPr lvl="7" rtl="0">
              <a:spcBef>
                <a:spcPts val="0"/>
              </a:spcBef>
              <a:spcAft>
                <a:spcPts val="0"/>
              </a:spcAft>
              <a:buSzPts val="3000"/>
              <a:buFont typeface="Raleway Black"/>
              <a:buNone/>
              <a:defRPr b="0">
                <a:latin typeface="Raleway Black"/>
                <a:ea typeface="Raleway Black"/>
                <a:cs typeface="Raleway Black"/>
                <a:sym typeface="Raleway Black"/>
              </a:defRPr>
            </a:lvl8pPr>
            <a:lvl9pPr lvl="8" rtl="0">
              <a:spcBef>
                <a:spcPts val="0"/>
              </a:spcBef>
              <a:spcAft>
                <a:spcPts val="0"/>
              </a:spcAft>
              <a:buSzPts val="3000"/>
              <a:buFont typeface="Raleway Black"/>
              <a:buNone/>
              <a:defRPr b="0">
                <a:latin typeface="Raleway Black"/>
                <a:ea typeface="Raleway Black"/>
                <a:cs typeface="Raleway Black"/>
                <a:sym typeface="Raleway Black"/>
              </a:defRPr>
            </a:lvl9pPr>
          </a:lstStyle>
          <a:p/>
        </p:txBody>
      </p:sp>
      <p:sp>
        <p:nvSpPr>
          <p:cNvPr id="81" name="Google Shape;81;p5"/>
          <p:cNvSpPr txBox="1"/>
          <p:nvPr>
            <p:ph idx="1" type="subTitle"/>
          </p:nvPr>
        </p:nvSpPr>
        <p:spPr>
          <a:xfrm>
            <a:off x="4861824" y="2438075"/>
            <a:ext cx="2610900" cy="14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2" name="Google Shape;82;p5"/>
          <p:cNvSpPr txBox="1"/>
          <p:nvPr>
            <p:ph idx="2" type="subTitle"/>
          </p:nvPr>
        </p:nvSpPr>
        <p:spPr>
          <a:xfrm>
            <a:off x="1671269" y="2438075"/>
            <a:ext cx="2610900" cy="1469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83" name="Google Shape;83;p5"/>
          <p:cNvSpPr txBox="1"/>
          <p:nvPr>
            <p:ph idx="3" type="subTitle"/>
          </p:nvPr>
        </p:nvSpPr>
        <p:spPr>
          <a:xfrm>
            <a:off x="1671269" y="2041650"/>
            <a:ext cx="2610900" cy="483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sp>
        <p:nvSpPr>
          <p:cNvPr id="84" name="Google Shape;84;p5"/>
          <p:cNvSpPr txBox="1"/>
          <p:nvPr>
            <p:ph idx="4" type="subTitle"/>
          </p:nvPr>
        </p:nvSpPr>
        <p:spPr>
          <a:xfrm>
            <a:off x="4861831" y="2041650"/>
            <a:ext cx="2610900" cy="4830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Font typeface="Raleway Black"/>
              <a:buNone/>
              <a:defRPr sz="1600">
                <a:solidFill>
                  <a:schemeClr val="dk1"/>
                </a:solidFill>
                <a:latin typeface="Raleway Black"/>
                <a:ea typeface="Raleway Black"/>
                <a:cs typeface="Raleway Black"/>
                <a:sym typeface="Raleway Black"/>
              </a:defRPr>
            </a:lvl1pPr>
            <a:lvl2pPr lvl="1"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2pPr>
            <a:lvl3pPr lvl="2"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3pPr>
            <a:lvl4pPr lvl="3"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4pPr>
            <a:lvl5pPr lvl="4"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5pPr>
            <a:lvl6pPr lvl="5"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6pPr>
            <a:lvl7pPr lvl="6"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7pPr>
            <a:lvl8pPr lvl="7"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8pPr>
            <a:lvl9pPr lvl="8" rtl="0" algn="ctr">
              <a:lnSpc>
                <a:spcPct val="100000"/>
              </a:lnSpc>
              <a:spcBef>
                <a:spcPts val="0"/>
              </a:spcBef>
              <a:spcAft>
                <a:spcPts val="0"/>
              </a:spcAft>
              <a:buSzPts val="2400"/>
              <a:buFont typeface="Raleway Black"/>
              <a:buNone/>
              <a:defRPr sz="2400">
                <a:latin typeface="Raleway Black"/>
                <a:ea typeface="Raleway Black"/>
                <a:cs typeface="Raleway Black"/>
                <a:sym typeface="Raleway Black"/>
              </a:defRPr>
            </a:lvl9pPr>
          </a:lstStyle>
          <a:p/>
        </p:txBody>
      </p:sp>
      <p:grpSp>
        <p:nvGrpSpPr>
          <p:cNvPr id="85" name="Google Shape;85;p5"/>
          <p:cNvGrpSpPr/>
          <p:nvPr/>
        </p:nvGrpSpPr>
        <p:grpSpPr>
          <a:xfrm>
            <a:off x="188277" y="2438079"/>
            <a:ext cx="8669349" cy="1311292"/>
            <a:chOff x="188277" y="2438079"/>
            <a:chExt cx="8669349" cy="1311292"/>
          </a:xfrm>
        </p:grpSpPr>
        <p:sp>
          <p:nvSpPr>
            <p:cNvPr id="86" name="Google Shape;86;p5"/>
            <p:cNvSpPr/>
            <p:nvPr/>
          </p:nvSpPr>
          <p:spPr>
            <a:xfrm rot="10800000">
              <a:off x="8615635" y="298322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5"/>
            <p:cNvSpPr/>
            <p:nvPr/>
          </p:nvSpPr>
          <p:spPr>
            <a:xfrm rot="10800000">
              <a:off x="8814510" y="243807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5"/>
            <p:cNvGrpSpPr/>
            <p:nvPr/>
          </p:nvGrpSpPr>
          <p:grpSpPr>
            <a:xfrm>
              <a:off x="188277" y="2983227"/>
              <a:ext cx="206891" cy="766144"/>
              <a:chOff x="8650702" y="3525402"/>
              <a:chExt cx="206891" cy="766144"/>
            </a:xfrm>
          </p:grpSpPr>
          <p:sp>
            <p:nvSpPr>
              <p:cNvPr id="89" name="Google Shape;89;p5"/>
              <p:cNvSpPr/>
              <p:nvPr/>
            </p:nvSpPr>
            <p:spPr>
              <a:xfrm rot="10800000">
                <a:off x="8650702" y="35254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5"/>
              <p:cNvSpPr/>
              <p:nvPr/>
            </p:nvSpPr>
            <p:spPr>
              <a:xfrm rot="10800000">
                <a:off x="8814477" y="38165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91" name="Google Shape;91;p5"/>
          <p:cNvGrpSpPr/>
          <p:nvPr/>
        </p:nvGrpSpPr>
        <p:grpSpPr>
          <a:xfrm>
            <a:off x="-2835749" y="5"/>
            <a:ext cx="12294866" cy="7634520"/>
            <a:chOff x="-2835749" y="5"/>
            <a:chExt cx="12294866" cy="7634520"/>
          </a:xfrm>
        </p:grpSpPr>
        <p:sp>
          <p:nvSpPr>
            <p:cNvPr id="92" name="Google Shape;92;p5"/>
            <p:cNvSpPr/>
            <p:nvPr/>
          </p:nvSpPr>
          <p:spPr>
            <a:xfrm flipH="1">
              <a:off x="-2835749" y="5"/>
              <a:ext cx="3174344" cy="5036488"/>
            </a:xfrm>
            <a:custGeom>
              <a:rect b="b" l="l" r="r" t="t"/>
              <a:pathLst>
                <a:path extrusionOk="0" h="132226" w="83338">
                  <a:moveTo>
                    <a:pt x="0" y="0"/>
                  </a:moveTo>
                  <a:lnTo>
                    <a:pt x="0" y="30327"/>
                  </a:lnTo>
                  <a:lnTo>
                    <a:pt x="43914" y="74240"/>
                  </a:lnTo>
                  <a:lnTo>
                    <a:pt x="43914" y="105053"/>
                  </a:lnTo>
                  <a:lnTo>
                    <a:pt x="83338" y="127814"/>
                  </a:lnTo>
                  <a:lnTo>
                    <a:pt x="80791" y="132226"/>
                  </a:lnTo>
                </a:path>
              </a:pathLst>
            </a:custGeom>
            <a:noFill/>
            <a:ln cap="flat" cmpd="sng" w="9525">
              <a:solidFill>
                <a:schemeClr val="accent1"/>
              </a:solidFill>
              <a:prstDash val="solid"/>
              <a:round/>
              <a:headEnd len="med" w="med" type="none"/>
              <a:tailEnd len="med" w="med" type="none"/>
            </a:ln>
          </p:spPr>
        </p:sp>
        <p:grpSp>
          <p:nvGrpSpPr>
            <p:cNvPr id="93" name="Google Shape;93;p5"/>
            <p:cNvGrpSpPr/>
            <p:nvPr/>
          </p:nvGrpSpPr>
          <p:grpSpPr>
            <a:xfrm rot="10800000">
              <a:off x="29436" y="1468071"/>
              <a:ext cx="493321" cy="357312"/>
              <a:chOff x="2199401" y="229144"/>
              <a:chExt cx="1748744" cy="1266614"/>
            </a:xfrm>
          </p:grpSpPr>
          <p:sp>
            <p:nvSpPr>
              <p:cNvPr id="94" name="Google Shape;94;p5"/>
              <p:cNvSpPr/>
              <p:nvPr/>
            </p:nvSpPr>
            <p:spPr>
              <a:xfrm rot="10800000">
                <a:off x="2716154" y="792406"/>
                <a:ext cx="1231990" cy="703352"/>
              </a:xfrm>
              <a:custGeom>
                <a:rect b="b" l="l" r="r" t="t"/>
                <a:pathLst>
                  <a:path extrusionOk="0" fill="none" h="2777" w="4864">
                    <a:moveTo>
                      <a:pt x="4863" y="2776"/>
                    </a:moveTo>
                    <a:lnTo>
                      <a:pt x="2051" y="0"/>
                    </a:lnTo>
                    <a:lnTo>
                      <a:pt x="0" y="0"/>
                    </a:lnTo>
                  </a:path>
                </a:pathLst>
              </a:custGeom>
              <a:noFill/>
              <a:ln cap="rnd"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5"/>
              <p:cNvSpPr/>
              <p:nvPr/>
            </p:nvSpPr>
            <p:spPr>
              <a:xfrm rot="10800000">
                <a:off x="2199401"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6" name="Google Shape;96;p5"/>
            <p:cNvSpPr/>
            <p:nvPr/>
          </p:nvSpPr>
          <p:spPr>
            <a:xfrm>
              <a:off x="8212964" y="3553070"/>
              <a:ext cx="1246152" cy="4081455"/>
            </a:xfrm>
            <a:custGeom>
              <a:rect b="b" l="l" r="r" t="t"/>
              <a:pathLst>
                <a:path extrusionOk="0" h="114031" w="34816">
                  <a:moveTo>
                    <a:pt x="18318" y="0"/>
                  </a:moveTo>
                  <a:lnTo>
                    <a:pt x="18318" y="9948"/>
                  </a:lnTo>
                  <a:lnTo>
                    <a:pt x="0" y="28265"/>
                  </a:lnTo>
                  <a:lnTo>
                    <a:pt x="0" y="48039"/>
                  </a:lnTo>
                  <a:lnTo>
                    <a:pt x="10736" y="58775"/>
                  </a:lnTo>
                  <a:lnTo>
                    <a:pt x="34816" y="58775"/>
                  </a:lnTo>
                  <a:lnTo>
                    <a:pt x="34816" y="114031"/>
                  </a:lnTo>
                </a:path>
              </a:pathLst>
            </a:custGeom>
            <a:noFill/>
            <a:ln cap="flat" cmpd="sng" w="9525">
              <a:solidFill>
                <a:schemeClr val="accent1"/>
              </a:solidFill>
              <a:prstDash val="solid"/>
              <a:round/>
              <a:headEnd len="med" w="med" type="none"/>
              <a:tailEnd len="med" w="med" type="none"/>
            </a:ln>
          </p:spPr>
        </p:sp>
        <p:grpSp>
          <p:nvGrpSpPr>
            <p:cNvPr id="97" name="Google Shape;97;p5"/>
            <p:cNvGrpSpPr/>
            <p:nvPr/>
          </p:nvGrpSpPr>
          <p:grpSpPr>
            <a:xfrm flipH="1">
              <a:off x="8212963" y="4702315"/>
              <a:ext cx="965258" cy="273510"/>
              <a:chOff x="-6675" y="2881558"/>
              <a:chExt cx="9140700" cy="2059567"/>
            </a:xfrm>
          </p:grpSpPr>
          <p:cxnSp>
            <p:nvCxnSpPr>
              <p:cNvPr id="98" name="Google Shape;98;p5"/>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99" name="Google Shape;99;p5"/>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00" name="Google Shape;100;p5"/>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01" name="Google Shape;101;p5"/>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02" name="Google Shape;102;p5"/>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103" name="Google Shape;103;p5"/>
          <p:cNvGrpSpPr/>
          <p:nvPr/>
        </p:nvGrpSpPr>
        <p:grpSpPr>
          <a:xfrm>
            <a:off x="342875" y="2524661"/>
            <a:ext cx="8713622" cy="1947138"/>
            <a:chOff x="342875" y="2524661"/>
            <a:chExt cx="8713622" cy="1947138"/>
          </a:xfrm>
        </p:grpSpPr>
        <p:sp>
          <p:nvSpPr>
            <p:cNvPr id="104" name="Google Shape;104;p5"/>
            <p:cNvSpPr/>
            <p:nvPr/>
          </p:nvSpPr>
          <p:spPr>
            <a:xfrm rot="5400000">
              <a:off x="8816029" y="423133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5"/>
            <p:cNvSpPr/>
            <p:nvPr/>
          </p:nvSpPr>
          <p:spPr>
            <a:xfrm rot="10800000">
              <a:off x="342875" y="252466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 name="Google Shape;106;p5"/>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 name="Shape 107"/>
        <p:cNvGrpSpPr/>
        <p:nvPr/>
      </p:nvGrpSpPr>
      <p:grpSpPr>
        <a:xfrm>
          <a:off x="0" y="0"/>
          <a:ext cx="0" cy="0"/>
          <a:chOff x="0" y="0"/>
          <a:chExt cx="0" cy="0"/>
        </a:xfrm>
      </p:grpSpPr>
      <p:sp>
        <p:nvSpPr>
          <p:cNvPr id="108" name="Google Shape;108;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grpSp>
        <p:nvGrpSpPr>
          <p:cNvPr id="109" name="Google Shape;109;p6"/>
          <p:cNvGrpSpPr/>
          <p:nvPr/>
        </p:nvGrpSpPr>
        <p:grpSpPr>
          <a:xfrm>
            <a:off x="713236" y="-1192757"/>
            <a:ext cx="8217269" cy="9624966"/>
            <a:chOff x="713236" y="-1192757"/>
            <a:chExt cx="8217269" cy="9624966"/>
          </a:xfrm>
        </p:grpSpPr>
        <p:grpSp>
          <p:nvGrpSpPr>
            <p:cNvPr id="110" name="Google Shape;110;p6"/>
            <p:cNvGrpSpPr/>
            <p:nvPr/>
          </p:nvGrpSpPr>
          <p:grpSpPr>
            <a:xfrm flipH="1" rot="5400000">
              <a:off x="-917001" y="6234248"/>
              <a:ext cx="3828199" cy="567724"/>
              <a:chOff x="-1181972" y="3591337"/>
              <a:chExt cx="3497989" cy="518706"/>
            </a:xfrm>
          </p:grpSpPr>
          <p:cxnSp>
            <p:nvCxnSpPr>
              <p:cNvPr id="111" name="Google Shape;111;p6"/>
              <p:cNvCxnSpPr/>
              <p:nvPr/>
            </p:nvCxnSpPr>
            <p:spPr>
              <a:xfrm>
                <a:off x="308728" y="2619343"/>
                <a:ext cx="0" cy="2981400"/>
              </a:xfrm>
              <a:prstGeom prst="straightConnector1">
                <a:avLst/>
              </a:prstGeom>
              <a:noFill/>
              <a:ln cap="flat" cmpd="sng" w="9525">
                <a:solidFill>
                  <a:schemeClr val="accent1"/>
                </a:solidFill>
                <a:prstDash val="solid"/>
                <a:round/>
                <a:headEnd len="med" w="med" type="none"/>
                <a:tailEnd len="med" w="med" type="none"/>
              </a:ln>
            </p:spPr>
          </p:cxnSp>
          <p:cxnSp>
            <p:nvCxnSpPr>
              <p:cNvPr id="112" name="Google Shape;112;p6"/>
              <p:cNvCxnSpPr/>
              <p:nvPr/>
            </p:nvCxnSpPr>
            <p:spPr>
              <a:xfrm rot="-5400000">
                <a:off x="1795201" y="3757993"/>
                <a:ext cx="357300" cy="346800"/>
              </a:xfrm>
              <a:prstGeom prst="straightConnector1">
                <a:avLst/>
              </a:prstGeom>
              <a:noFill/>
              <a:ln cap="flat" cmpd="sng" w="9525">
                <a:solidFill>
                  <a:schemeClr val="accent1"/>
                </a:solidFill>
                <a:prstDash val="solid"/>
                <a:round/>
                <a:headEnd len="med" w="med" type="none"/>
                <a:tailEnd len="med" w="med" type="none"/>
              </a:ln>
            </p:spPr>
          </p:cxnSp>
          <p:sp>
            <p:nvSpPr>
              <p:cNvPr id="113" name="Google Shape;113;p6"/>
              <p:cNvSpPr/>
              <p:nvPr/>
            </p:nvSpPr>
            <p:spPr>
              <a:xfrm>
                <a:off x="2122592" y="3591337"/>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4" name="Google Shape;114;p6"/>
            <p:cNvGrpSpPr/>
            <p:nvPr/>
          </p:nvGrpSpPr>
          <p:grpSpPr>
            <a:xfrm>
              <a:off x="6549025" y="-95200"/>
              <a:ext cx="2381480" cy="750487"/>
              <a:chOff x="6549025" y="-95200"/>
              <a:chExt cx="2381480" cy="750487"/>
            </a:xfrm>
          </p:grpSpPr>
          <p:grpSp>
            <p:nvGrpSpPr>
              <p:cNvPr id="115" name="Google Shape;115;p6"/>
              <p:cNvGrpSpPr/>
              <p:nvPr/>
            </p:nvGrpSpPr>
            <p:grpSpPr>
              <a:xfrm rot="-5400000">
                <a:off x="8505189" y="229971"/>
                <a:ext cx="493321" cy="357312"/>
                <a:chOff x="1722354" y="229144"/>
                <a:chExt cx="1748744" cy="1266614"/>
              </a:xfrm>
            </p:grpSpPr>
            <p:sp>
              <p:nvSpPr>
                <p:cNvPr id="116" name="Google Shape;116;p6"/>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solidFill>
                  <a:schemeClr val="lt2"/>
                </a:solid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6"/>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8" name="Google Shape;118;p6"/>
              <p:cNvSpPr/>
              <p:nvPr/>
            </p:nvSpPr>
            <p:spPr>
              <a:xfrm>
                <a:off x="6549025" y="-95200"/>
                <a:ext cx="2381475" cy="429625"/>
              </a:xfrm>
              <a:custGeom>
                <a:rect b="b" l="l" r="r" t="t"/>
                <a:pathLst>
                  <a:path extrusionOk="0" h="17185" w="95259">
                    <a:moveTo>
                      <a:pt x="0" y="2455"/>
                    </a:moveTo>
                    <a:lnTo>
                      <a:pt x="14731" y="17185"/>
                    </a:lnTo>
                    <a:lnTo>
                      <a:pt x="65552" y="17185"/>
                    </a:lnTo>
                    <a:lnTo>
                      <a:pt x="72303" y="10434"/>
                    </a:lnTo>
                    <a:lnTo>
                      <a:pt x="95259" y="10434"/>
                    </a:lnTo>
                    <a:lnTo>
                      <a:pt x="95259" y="0"/>
                    </a:lnTo>
                  </a:path>
                </a:pathLst>
              </a:custGeom>
              <a:noFill/>
              <a:ln cap="flat" cmpd="sng" w="9525">
                <a:solidFill>
                  <a:schemeClr val="accent1"/>
                </a:solidFill>
                <a:prstDash val="solid"/>
                <a:round/>
                <a:headEnd len="med" w="med" type="none"/>
                <a:tailEnd len="med" w="med" type="none"/>
              </a:ln>
            </p:spPr>
          </p:sp>
        </p:grpSp>
        <p:grpSp>
          <p:nvGrpSpPr>
            <p:cNvPr id="119" name="Google Shape;119;p6"/>
            <p:cNvGrpSpPr/>
            <p:nvPr/>
          </p:nvGrpSpPr>
          <p:grpSpPr>
            <a:xfrm rot="5400000">
              <a:off x="6896426" y="-564435"/>
              <a:ext cx="1530153" cy="273510"/>
              <a:chOff x="-6675" y="2881558"/>
              <a:chExt cx="9140700" cy="2059567"/>
            </a:xfrm>
          </p:grpSpPr>
          <p:cxnSp>
            <p:nvCxnSpPr>
              <p:cNvPr id="120" name="Google Shape;120;p6"/>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21" name="Google Shape;121;p6"/>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22" name="Google Shape;122;p6"/>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23" name="Google Shape;123;p6"/>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24" name="Google Shape;124;p6"/>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125" name="Google Shape;125;p6"/>
          <p:cNvGrpSpPr/>
          <p:nvPr/>
        </p:nvGrpSpPr>
        <p:grpSpPr>
          <a:xfrm>
            <a:off x="302564" y="1262596"/>
            <a:ext cx="9110252" cy="3563617"/>
            <a:chOff x="302564" y="1262596"/>
            <a:chExt cx="9110252" cy="3563617"/>
          </a:xfrm>
        </p:grpSpPr>
        <p:grpSp>
          <p:nvGrpSpPr>
            <p:cNvPr id="126" name="Google Shape;126;p6"/>
            <p:cNvGrpSpPr/>
            <p:nvPr/>
          </p:nvGrpSpPr>
          <p:grpSpPr>
            <a:xfrm rot="5400000">
              <a:off x="-153827" y="4122544"/>
              <a:ext cx="1160062" cy="247278"/>
              <a:chOff x="8000023" y="2164544"/>
              <a:chExt cx="1160062" cy="247278"/>
            </a:xfrm>
          </p:grpSpPr>
          <p:sp>
            <p:nvSpPr>
              <p:cNvPr id="127" name="Google Shape;127;p6"/>
              <p:cNvSpPr/>
              <p:nvPr/>
            </p:nvSpPr>
            <p:spPr>
              <a:xfrm rot="5400000">
                <a:off x="8215962" y="1948604"/>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6"/>
              <p:cNvSpPr/>
              <p:nvPr/>
            </p:nvSpPr>
            <p:spPr>
              <a:xfrm rot="-5400000">
                <a:off x="8708783" y="19605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9" name="Google Shape;129;p6"/>
            <p:cNvGrpSpPr/>
            <p:nvPr/>
          </p:nvGrpSpPr>
          <p:grpSpPr>
            <a:xfrm>
              <a:off x="8578108" y="1262596"/>
              <a:ext cx="834709" cy="226938"/>
              <a:chOff x="8541258" y="2281496"/>
              <a:chExt cx="834709" cy="226938"/>
            </a:xfrm>
          </p:grpSpPr>
          <p:sp>
            <p:nvSpPr>
              <p:cNvPr id="130" name="Google Shape;130;p6"/>
              <p:cNvSpPr/>
              <p:nvPr/>
            </p:nvSpPr>
            <p:spPr>
              <a:xfrm rot="5400000">
                <a:off x="9116912" y="2249379"/>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6"/>
              <p:cNvSpPr/>
              <p:nvPr/>
            </p:nvSpPr>
            <p:spPr>
              <a:xfrm rot="-5400000">
                <a:off x="8917458" y="190529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32" name="Google Shape;132;p6"/>
          <p:cNvGrpSpPr/>
          <p:nvPr/>
        </p:nvGrpSpPr>
        <p:grpSpPr>
          <a:xfrm>
            <a:off x="597187" y="977673"/>
            <a:ext cx="8723593" cy="3964768"/>
            <a:chOff x="597187" y="977673"/>
            <a:chExt cx="8723593" cy="3964768"/>
          </a:xfrm>
        </p:grpSpPr>
        <p:sp>
          <p:nvSpPr>
            <p:cNvPr id="133" name="Google Shape;133;p6"/>
            <p:cNvSpPr/>
            <p:nvPr/>
          </p:nvSpPr>
          <p:spPr>
            <a:xfrm rot="5400000">
              <a:off x="9080312" y="77726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6"/>
            <p:cNvSpPr/>
            <p:nvPr/>
          </p:nvSpPr>
          <p:spPr>
            <a:xfrm rot="10800000">
              <a:off x="597187" y="450156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5" name="Google Shape;135;p6"/>
          <p:cNvSpPr/>
          <p:nvPr/>
        </p:nvSpPr>
        <p:spPr>
          <a:xfrm rot="-5400000">
            <a:off x="507335" y="632747"/>
            <a:ext cx="228075" cy="197250"/>
          </a:xfrm>
          <a:prstGeom prst="flowChartMerg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36" name="Shape 136"/>
        <p:cNvGrpSpPr/>
        <p:nvPr/>
      </p:nvGrpSpPr>
      <p:grpSpPr>
        <a:xfrm>
          <a:off x="0" y="0"/>
          <a:ext cx="0" cy="0"/>
          <a:chOff x="0" y="0"/>
          <a:chExt cx="0" cy="0"/>
        </a:xfrm>
      </p:grpSpPr>
      <p:sp>
        <p:nvSpPr>
          <p:cNvPr id="137" name="Google Shape;137;p7"/>
          <p:cNvSpPr txBox="1"/>
          <p:nvPr>
            <p:ph type="title"/>
          </p:nvPr>
        </p:nvSpPr>
        <p:spPr>
          <a:xfrm>
            <a:off x="1782650" y="711700"/>
            <a:ext cx="2893200" cy="904500"/>
          </a:xfrm>
          <a:prstGeom prst="rect">
            <a:avLst/>
          </a:prstGeom>
        </p:spPr>
        <p:txBody>
          <a:bodyPr anchorCtr="0" anchor="b" bIns="91425" lIns="91425" spcFirstLastPara="1" rIns="91425" wrap="square" tIns="91425">
            <a:noAutofit/>
          </a:bodyPr>
          <a:lstStyle>
            <a:lvl1pPr lvl="0" rtl="0">
              <a:spcBef>
                <a:spcPts val="0"/>
              </a:spcBef>
              <a:spcAft>
                <a:spcPts val="0"/>
              </a:spcAft>
              <a:buSzPts val="2600"/>
              <a:buNone/>
              <a:defRPr sz="26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38" name="Google Shape;138;p7"/>
          <p:cNvSpPr txBox="1"/>
          <p:nvPr>
            <p:ph idx="1" type="subTitle"/>
          </p:nvPr>
        </p:nvSpPr>
        <p:spPr>
          <a:xfrm>
            <a:off x="1782650" y="1616297"/>
            <a:ext cx="2893200" cy="2815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200"/>
              <a:buChar char="●"/>
              <a:defRPr/>
            </a:lvl1pPr>
            <a:lvl2pPr lvl="1" rtl="0" algn="ctr">
              <a:lnSpc>
                <a:spcPct val="100000"/>
              </a:lnSpc>
              <a:spcBef>
                <a:spcPts val="0"/>
              </a:spcBef>
              <a:spcAft>
                <a:spcPts val="0"/>
              </a:spcAft>
              <a:buClr>
                <a:srgbClr val="E76A28"/>
              </a:buClr>
              <a:buSzPts val="1200"/>
              <a:buFont typeface="Nunito Light"/>
              <a:buChar char="○"/>
              <a:defRPr/>
            </a:lvl2pPr>
            <a:lvl3pPr lvl="2" rtl="0" algn="ctr">
              <a:lnSpc>
                <a:spcPct val="100000"/>
              </a:lnSpc>
              <a:spcBef>
                <a:spcPts val="0"/>
              </a:spcBef>
              <a:spcAft>
                <a:spcPts val="0"/>
              </a:spcAft>
              <a:buClr>
                <a:srgbClr val="E76A28"/>
              </a:buClr>
              <a:buSzPts val="1200"/>
              <a:buFont typeface="Nunito Light"/>
              <a:buChar char="■"/>
              <a:defRPr/>
            </a:lvl3pPr>
            <a:lvl4pPr lvl="3" rtl="0" algn="ctr">
              <a:lnSpc>
                <a:spcPct val="100000"/>
              </a:lnSpc>
              <a:spcBef>
                <a:spcPts val="0"/>
              </a:spcBef>
              <a:spcAft>
                <a:spcPts val="0"/>
              </a:spcAft>
              <a:buClr>
                <a:srgbClr val="E76A28"/>
              </a:buClr>
              <a:buSzPts val="1200"/>
              <a:buFont typeface="Nunito Light"/>
              <a:buChar char="●"/>
              <a:defRPr/>
            </a:lvl4pPr>
            <a:lvl5pPr lvl="4" rtl="0" algn="ctr">
              <a:lnSpc>
                <a:spcPct val="100000"/>
              </a:lnSpc>
              <a:spcBef>
                <a:spcPts val="0"/>
              </a:spcBef>
              <a:spcAft>
                <a:spcPts val="0"/>
              </a:spcAft>
              <a:buClr>
                <a:srgbClr val="E76A28"/>
              </a:buClr>
              <a:buSzPts val="1200"/>
              <a:buFont typeface="Nunito Light"/>
              <a:buChar char="○"/>
              <a:defRPr/>
            </a:lvl5pPr>
            <a:lvl6pPr lvl="5" rtl="0" algn="ctr">
              <a:lnSpc>
                <a:spcPct val="100000"/>
              </a:lnSpc>
              <a:spcBef>
                <a:spcPts val="0"/>
              </a:spcBef>
              <a:spcAft>
                <a:spcPts val="0"/>
              </a:spcAft>
              <a:buClr>
                <a:srgbClr val="999999"/>
              </a:buClr>
              <a:buSzPts val="1200"/>
              <a:buFont typeface="Nunito Light"/>
              <a:buChar char="■"/>
              <a:defRPr/>
            </a:lvl6pPr>
            <a:lvl7pPr lvl="6" rtl="0" algn="ctr">
              <a:lnSpc>
                <a:spcPct val="100000"/>
              </a:lnSpc>
              <a:spcBef>
                <a:spcPts val="0"/>
              </a:spcBef>
              <a:spcAft>
                <a:spcPts val="0"/>
              </a:spcAft>
              <a:buClr>
                <a:srgbClr val="999999"/>
              </a:buClr>
              <a:buSzPts val="1200"/>
              <a:buFont typeface="Nunito Light"/>
              <a:buChar char="●"/>
              <a:defRPr/>
            </a:lvl7pPr>
            <a:lvl8pPr lvl="7" rtl="0" algn="ctr">
              <a:lnSpc>
                <a:spcPct val="100000"/>
              </a:lnSpc>
              <a:spcBef>
                <a:spcPts val="0"/>
              </a:spcBef>
              <a:spcAft>
                <a:spcPts val="0"/>
              </a:spcAft>
              <a:buClr>
                <a:srgbClr val="999999"/>
              </a:buClr>
              <a:buSzPts val="1200"/>
              <a:buFont typeface="Nunito Light"/>
              <a:buChar char="○"/>
              <a:defRPr/>
            </a:lvl8pPr>
            <a:lvl9pPr lvl="8" rtl="0" algn="ctr">
              <a:lnSpc>
                <a:spcPct val="100000"/>
              </a:lnSpc>
              <a:spcBef>
                <a:spcPts val="0"/>
              </a:spcBef>
              <a:spcAft>
                <a:spcPts val="0"/>
              </a:spcAft>
              <a:buClr>
                <a:srgbClr val="999999"/>
              </a:buClr>
              <a:buSzPts val="1200"/>
              <a:buFont typeface="Nunito Light"/>
              <a:buChar char="■"/>
              <a:defRPr/>
            </a:lvl9pPr>
          </a:lstStyle>
          <a:p/>
        </p:txBody>
      </p:sp>
      <p:sp>
        <p:nvSpPr>
          <p:cNvPr id="139" name="Google Shape;139;p7"/>
          <p:cNvSpPr/>
          <p:nvPr>
            <p:ph idx="2" type="pic"/>
          </p:nvPr>
        </p:nvSpPr>
        <p:spPr>
          <a:xfrm>
            <a:off x="4752038" y="824113"/>
            <a:ext cx="2787000" cy="3558300"/>
          </a:xfrm>
          <a:prstGeom prst="rect">
            <a:avLst/>
          </a:prstGeom>
          <a:noFill/>
          <a:ln>
            <a:noFill/>
          </a:ln>
        </p:spPr>
      </p:sp>
      <p:grpSp>
        <p:nvGrpSpPr>
          <p:cNvPr id="140" name="Google Shape;140;p7"/>
          <p:cNvGrpSpPr/>
          <p:nvPr/>
        </p:nvGrpSpPr>
        <p:grpSpPr>
          <a:xfrm>
            <a:off x="260189" y="195827"/>
            <a:ext cx="7049955" cy="4729917"/>
            <a:chOff x="260189" y="195827"/>
            <a:chExt cx="7049955" cy="4729917"/>
          </a:xfrm>
        </p:grpSpPr>
        <p:grpSp>
          <p:nvGrpSpPr>
            <p:cNvPr id="141" name="Google Shape;141;p7"/>
            <p:cNvGrpSpPr/>
            <p:nvPr/>
          </p:nvGrpSpPr>
          <p:grpSpPr>
            <a:xfrm rot="-5400000">
              <a:off x="6786639" y="4402239"/>
              <a:ext cx="177741" cy="869269"/>
              <a:chOff x="8535452" y="1548052"/>
              <a:chExt cx="177741" cy="869269"/>
            </a:xfrm>
          </p:grpSpPr>
          <p:sp>
            <p:nvSpPr>
              <p:cNvPr id="142" name="Google Shape;142;p7"/>
              <p:cNvSpPr/>
              <p:nvPr/>
            </p:nvSpPr>
            <p:spPr>
              <a:xfrm rot="10800000">
                <a:off x="8670077" y="15480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7"/>
              <p:cNvSpPr/>
              <p:nvPr/>
            </p:nvSpPr>
            <p:spPr>
              <a:xfrm rot="10800000">
                <a:off x="8535452" y="1942327"/>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 name="Google Shape;144;p7"/>
            <p:cNvGrpSpPr/>
            <p:nvPr/>
          </p:nvGrpSpPr>
          <p:grpSpPr>
            <a:xfrm rot="10800000">
              <a:off x="260189" y="195827"/>
              <a:ext cx="177741" cy="687344"/>
              <a:chOff x="8535452" y="1335702"/>
              <a:chExt cx="177741" cy="687344"/>
            </a:xfrm>
          </p:grpSpPr>
          <p:sp>
            <p:nvSpPr>
              <p:cNvPr id="145" name="Google Shape;145;p7"/>
              <p:cNvSpPr/>
              <p:nvPr/>
            </p:nvSpPr>
            <p:spPr>
              <a:xfrm rot="10800000">
                <a:off x="8670077" y="154805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7"/>
              <p:cNvSpPr/>
              <p:nvPr/>
            </p:nvSpPr>
            <p:spPr>
              <a:xfrm rot="10800000">
                <a:off x="8535452" y="1335702"/>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147" name="Google Shape;147;p7"/>
          <p:cNvGrpSpPr/>
          <p:nvPr/>
        </p:nvGrpSpPr>
        <p:grpSpPr>
          <a:xfrm>
            <a:off x="-867949" y="-315450"/>
            <a:ext cx="10098949" cy="5241212"/>
            <a:chOff x="-867949" y="-315450"/>
            <a:chExt cx="10098949" cy="5241212"/>
          </a:xfrm>
        </p:grpSpPr>
        <p:sp>
          <p:nvSpPr>
            <p:cNvPr id="148" name="Google Shape;148;p7"/>
            <p:cNvSpPr/>
            <p:nvPr/>
          </p:nvSpPr>
          <p:spPr>
            <a:xfrm>
              <a:off x="6756300" y="4613375"/>
              <a:ext cx="2474700" cy="312375"/>
            </a:xfrm>
            <a:custGeom>
              <a:rect b="b" l="l" r="r" t="t"/>
              <a:pathLst>
                <a:path extrusionOk="0" h="12495" w="98988">
                  <a:moveTo>
                    <a:pt x="0" y="0"/>
                  </a:moveTo>
                  <a:lnTo>
                    <a:pt x="37363" y="0"/>
                  </a:lnTo>
                  <a:lnTo>
                    <a:pt x="49858" y="12495"/>
                  </a:lnTo>
                  <a:lnTo>
                    <a:pt x="98988" y="12495"/>
                  </a:lnTo>
                </a:path>
              </a:pathLst>
            </a:custGeom>
            <a:noFill/>
            <a:ln cap="flat" cmpd="sng" w="9525">
              <a:solidFill>
                <a:schemeClr val="accent1"/>
              </a:solidFill>
              <a:prstDash val="solid"/>
              <a:round/>
              <a:headEnd len="med" w="med" type="none"/>
              <a:tailEnd len="med" w="med" type="none"/>
            </a:ln>
          </p:spPr>
        </p:sp>
        <p:grpSp>
          <p:nvGrpSpPr>
            <p:cNvPr id="149" name="Google Shape;149;p7"/>
            <p:cNvGrpSpPr/>
            <p:nvPr/>
          </p:nvGrpSpPr>
          <p:grpSpPr>
            <a:xfrm flipH="1" rot="-5400000">
              <a:off x="8430782" y="4500446"/>
              <a:ext cx="493321" cy="357312"/>
              <a:chOff x="1722354" y="229144"/>
              <a:chExt cx="1748744" cy="1266614"/>
            </a:xfrm>
          </p:grpSpPr>
          <p:sp>
            <p:nvSpPr>
              <p:cNvPr id="150" name="Google Shape;150;p7"/>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7"/>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2" name="Google Shape;152;p7"/>
            <p:cNvSpPr/>
            <p:nvPr/>
          </p:nvSpPr>
          <p:spPr>
            <a:xfrm>
              <a:off x="-174975" y="-315450"/>
              <a:ext cx="1914059" cy="4400511"/>
            </a:xfrm>
            <a:custGeom>
              <a:rect b="b" l="l" r="r" t="t"/>
              <a:pathLst>
                <a:path extrusionOk="0" h="126889" w="55192">
                  <a:moveTo>
                    <a:pt x="0" y="126889"/>
                  </a:moveTo>
                  <a:lnTo>
                    <a:pt x="24140" y="102749"/>
                  </a:lnTo>
                  <a:lnTo>
                    <a:pt x="24140" y="42943"/>
                  </a:lnTo>
                  <a:lnTo>
                    <a:pt x="55192" y="25015"/>
                  </a:lnTo>
                  <a:lnTo>
                    <a:pt x="55192" y="0"/>
                  </a:lnTo>
                </a:path>
              </a:pathLst>
            </a:custGeom>
            <a:noFill/>
            <a:ln cap="flat" cmpd="sng" w="9525">
              <a:solidFill>
                <a:schemeClr val="accent1"/>
              </a:solidFill>
              <a:prstDash val="solid"/>
              <a:round/>
              <a:headEnd len="med" w="med" type="none"/>
              <a:tailEnd len="med" w="med" type="none"/>
            </a:ln>
          </p:spPr>
        </p:sp>
        <p:grpSp>
          <p:nvGrpSpPr>
            <p:cNvPr id="153" name="Google Shape;153;p7"/>
            <p:cNvGrpSpPr/>
            <p:nvPr/>
          </p:nvGrpSpPr>
          <p:grpSpPr>
            <a:xfrm rot="10800000">
              <a:off x="662657" y="2962921"/>
              <a:ext cx="493321" cy="357312"/>
              <a:chOff x="1722354" y="229144"/>
              <a:chExt cx="1748744" cy="1266614"/>
            </a:xfrm>
          </p:grpSpPr>
          <p:sp>
            <p:nvSpPr>
              <p:cNvPr id="154" name="Google Shape;154;p7"/>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no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7"/>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6" name="Google Shape;156;p7"/>
            <p:cNvGrpSpPr/>
            <p:nvPr/>
          </p:nvGrpSpPr>
          <p:grpSpPr>
            <a:xfrm>
              <a:off x="-867949" y="1748040"/>
              <a:ext cx="1530153" cy="273510"/>
              <a:chOff x="-6675" y="2881558"/>
              <a:chExt cx="9140700" cy="2059567"/>
            </a:xfrm>
          </p:grpSpPr>
          <p:cxnSp>
            <p:nvCxnSpPr>
              <p:cNvPr id="157" name="Google Shape;157;p7"/>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58" name="Google Shape;158;p7"/>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59" name="Google Shape;159;p7"/>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60" name="Google Shape;160;p7"/>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61" name="Google Shape;161;p7"/>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grpSp>
        <p:nvGrpSpPr>
          <p:cNvPr id="162" name="Google Shape;162;p7"/>
          <p:cNvGrpSpPr/>
          <p:nvPr/>
        </p:nvGrpSpPr>
        <p:grpSpPr>
          <a:xfrm>
            <a:off x="609462" y="-114064"/>
            <a:ext cx="8313331" cy="4565380"/>
            <a:chOff x="609462" y="-114064"/>
            <a:chExt cx="8313331" cy="4565380"/>
          </a:xfrm>
        </p:grpSpPr>
        <p:sp>
          <p:nvSpPr>
            <p:cNvPr id="163" name="Google Shape;163;p7"/>
            <p:cNvSpPr/>
            <p:nvPr/>
          </p:nvSpPr>
          <p:spPr>
            <a:xfrm rot="10800000">
              <a:off x="8882737" y="40104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7"/>
            <p:cNvSpPr/>
            <p:nvPr/>
          </p:nvSpPr>
          <p:spPr>
            <a:xfrm rot="10800000">
              <a:off x="609462" y="-114064"/>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5" name="Shape 165"/>
        <p:cNvGrpSpPr/>
        <p:nvPr/>
      </p:nvGrpSpPr>
      <p:grpSpPr>
        <a:xfrm>
          <a:off x="0" y="0"/>
          <a:ext cx="0" cy="0"/>
          <a:chOff x="0" y="0"/>
          <a:chExt cx="0" cy="0"/>
        </a:xfrm>
      </p:grpSpPr>
      <p:sp>
        <p:nvSpPr>
          <p:cNvPr id="166" name="Google Shape;166;p8"/>
          <p:cNvSpPr txBox="1"/>
          <p:nvPr>
            <p:ph type="title"/>
          </p:nvPr>
        </p:nvSpPr>
        <p:spPr>
          <a:xfrm>
            <a:off x="2317950" y="1307100"/>
            <a:ext cx="4508100" cy="1883100"/>
          </a:xfrm>
          <a:prstGeom prst="rect">
            <a:avLst/>
          </a:prstGeom>
        </p:spPr>
        <p:txBody>
          <a:bodyPr anchorCtr="0" anchor="ctr" bIns="91425" lIns="91425" spcFirstLastPara="1" rIns="91425" wrap="square" tIns="91425">
            <a:noAutofit/>
          </a:bodyPr>
          <a:lstStyle>
            <a:lvl1pPr lvl="0" algn="ctr">
              <a:lnSpc>
                <a:spcPct val="80000"/>
              </a:lnSpc>
              <a:spcBef>
                <a:spcPts val="0"/>
              </a:spcBef>
              <a:spcAft>
                <a:spcPts val="0"/>
              </a:spcAft>
              <a:buSzPts val="60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grpSp>
        <p:nvGrpSpPr>
          <p:cNvPr id="167" name="Google Shape;167;p8"/>
          <p:cNvGrpSpPr/>
          <p:nvPr/>
        </p:nvGrpSpPr>
        <p:grpSpPr>
          <a:xfrm rot="10800000">
            <a:off x="7395131" y="4086605"/>
            <a:ext cx="4791669" cy="923822"/>
            <a:chOff x="-78438" y="3775205"/>
            <a:chExt cx="4791669" cy="923822"/>
          </a:xfrm>
        </p:grpSpPr>
        <p:cxnSp>
          <p:nvCxnSpPr>
            <p:cNvPr id="168" name="Google Shape;168;p8"/>
            <p:cNvCxnSpPr/>
            <p:nvPr/>
          </p:nvCxnSpPr>
          <p:spPr>
            <a:xfrm>
              <a:off x="1857762" y="2762827"/>
              <a:ext cx="0" cy="3872400"/>
            </a:xfrm>
            <a:prstGeom prst="straightConnector1">
              <a:avLst/>
            </a:prstGeom>
            <a:noFill/>
            <a:ln cap="flat" cmpd="sng" w="9525">
              <a:solidFill>
                <a:schemeClr val="accent1"/>
              </a:solidFill>
              <a:prstDash val="solid"/>
              <a:round/>
              <a:headEnd len="med" w="med" type="none"/>
              <a:tailEnd len="med" w="med" type="none"/>
            </a:ln>
          </p:spPr>
        </p:cxnSp>
        <p:cxnSp>
          <p:nvCxnSpPr>
            <p:cNvPr id="169" name="Google Shape;169;p8"/>
            <p:cNvCxnSpPr/>
            <p:nvPr/>
          </p:nvCxnSpPr>
          <p:spPr>
            <a:xfrm rot="-5400000">
              <a:off x="3789591" y="3940627"/>
              <a:ext cx="764100" cy="752700"/>
            </a:xfrm>
            <a:prstGeom prst="straightConnector1">
              <a:avLst/>
            </a:prstGeom>
            <a:noFill/>
            <a:ln cap="flat" cmpd="sng" w="9525">
              <a:solidFill>
                <a:schemeClr val="accent1"/>
              </a:solidFill>
              <a:prstDash val="solid"/>
              <a:round/>
              <a:headEnd len="med" w="med" type="none"/>
              <a:tailEnd len="med" w="med" type="none"/>
            </a:ln>
          </p:spPr>
        </p:cxnSp>
        <p:sp>
          <p:nvSpPr>
            <p:cNvPr id="170" name="Google Shape;170;p8"/>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1" name="Google Shape;171;p8"/>
          <p:cNvGrpSpPr/>
          <p:nvPr/>
        </p:nvGrpSpPr>
        <p:grpSpPr>
          <a:xfrm>
            <a:off x="527082" y="3400311"/>
            <a:ext cx="8344568" cy="1243755"/>
            <a:chOff x="527082" y="3400311"/>
            <a:chExt cx="8344568" cy="1243755"/>
          </a:xfrm>
        </p:grpSpPr>
        <p:sp>
          <p:nvSpPr>
            <p:cNvPr id="172" name="Google Shape;172;p8"/>
            <p:cNvSpPr/>
            <p:nvPr/>
          </p:nvSpPr>
          <p:spPr>
            <a:xfrm flipH="1">
              <a:off x="527082" y="340031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8"/>
            <p:cNvSpPr/>
            <p:nvPr/>
          </p:nvSpPr>
          <p:spPr>
            <a:xfrm flipH="1" rot="5400000">
              <a:off x="8631182" y="4403598"/>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8"/>
          <p:cNvGrpSpPr/>
          <p:nvPr/>
        </p:nvGrpSpPr>
        <p:grpSpPr>
          <a:xfrm>
            <a:off x="-3151463" y="-3408103"/>
            <a:ext cx="11831666" cy="9065208"/>
            <a:chOff x="-3151463" y="-3408103"/>
            <a:chExt cx="11831666" cy="9065208"/>
          </a:xfrm>
        </p:grpSpPr>
        <p:grpSp>
          <p:nvGrpSpPr>
            <p:cNvPr id="175" name="Google Shape;175;p8"/>
            <p:cNvGrpSpPr/>
            <p:nvPr/>
          </p:nvGrpSpPr>
          <p:grpSpPr>
            <a:xfrm flipH="1" rot="10800000">
              <a:off x="309699" y="2296620"/>
              <a:ext cx="681217" cy="3360485"/>
              <a:chOff x="1337800" y="-2525590"/>
              <a:chExt cx="1498167" cy="7390555"/>
            </a:xfrm>
          </p:grpSpPr>
          <p:cxnSp>
            <p:nvCxnSpPr>
              <p:cNvPr id="176" name="Google Shape;176;p8"/>
              <p:cNvCxnSpPr/>
              <p:nvPr/>
            </p:nvCxnSpPr>
            <p:spPr>
              <a:xfrm rot="10800000">
                <a:off x="1337800" y="-2525590"/>
                <a:ext cx="0" cy="5870700"/>
              </a:xfrm>
              <a:prstGeom prst="straightConnector1">
                <a:avLst/>
              </a:prstGeom>
              <a:noFill/>
              <a:ln cap="flat" cmpd="sng" w="9525">
                <a:solidFill>
                  <a:schemeClr val="lt1"/>
                </a:solidFill>
                <a:prstDash val="solid"/>
                <a:round/>
                <a:headEnd len="med" w="med" type="none"/>
                <a:tailEnd len="med" w="med" type="none"/>
              </a:ln>
            </p:spPr>
          </p:cxnSp>
          <p:cxnSp>
            <p:nvCxnSpPr>
              <p:cNvPr id="177" name="Google Shape;177;p8"/>
              <p:cNvCxnSpPr/>
              <p:nvPr/>
            </p:nvCxnSpPr>
            <p:spPr>
              <a:xfrm>
                <a:off x="1337800" y="3347125"/>
                <a:ext cx="1158600" cy="1141200"/>
              </a:xfrm>
              <a:prstGeom prst="straightConnector1">
                <a:avLst/>
              </a:prstGeom>
              <a:noFill/>
              <a:ln cap="flat" cmpd="sng" w="9525">
                <a:solidFill>
                  <a:schemeClr val="lt1"/>
                </a:solidFill>
                <a:prstDash val="solid"/>
                <a:round/>
                <a:headEnd len="med" w="med" type="none"/>
                <a:tailEnd len="med" w="med" type="none"/>
              </a:ln>
            </p:spPr>
          </p:cxnSp>
          <p:sp>
            <p:nvSpPr>
              <p:cNvPr id="178" name="Google Shape;178;p8"/>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9" name="Google Shape;179;p8"/>
            <p:cNvGrpSpPr/>
            <p:nvPr/>
          </p:nvGrpSpPr>
          <p:grpSpPr>
            <a:xfrm flipH="1">
              <a:off x="7998987" y="-1945430"/>
              <a:ext cx="681217" cy="3360485"/>
              <a:chOff x="1337800" y="-2525590"/>
              <a:chExt cx="1498167" cy="7390555"/>
            </a:xfrm>
          </p:grpSpPr>
          <p:cxnSp>
            <p:nvCxnSpPr>
              <p:cNvPr id="180" name="Google Shape;180;p8"/>
              <p:cNvCxnSpPr/>
              <p:nvPr/>
            </p:nvCxnSpPr>
            <p:spPr>
              <a:xfrm rot="10800000">
                <a:off x="1337800" y="-2525590"/>
                <a:ext cx="0" cy="5870700"/>
              </a:xfrm>
              <a:prstGeom prst="straightConnector1">
                <a:avLst/>
              </a:prstGeom>
              <a:noFill/>
              <a:ln cap="flat" cmpd="sng" w="9525">
                <a:solidFill>
                  <a:schemeClr val="accent2"/>
                </a:solidFill>
                <a:prstDash val="solid"/>
                <a:round/>
                <a:headEnd len="med" w="med" type="none"/>
                <a:tailEnd len="med" w="med" type="none"/>
              </a:ln>
            </p:spPr>
          </p:cxnSp>
          <p:cxnSp>
            <p:nvCxnSpPr>
              <p:cNvPr id="181" name="Google Shape;181;p8"/>
              <p:cNvCxnSpPr/>
              <p:nvPr/>
            </p:nvCxnSpPr>
            <p:spPr>
              <a:xfrm>
                <a:off x="1337800" y="3347125"/>
                <a:ext cx="1158600" cy="1141200"/>
              </a:xfrm>
              <a:prstGeom prst="straightConnector1">
                <a:avLst/>
              </a:prstGeom>
              <a:noFill/>
              <a:ln cap="flat" cmpd="sng" w="9525">
                <a:solidFill>
                  <a:schemeClr val="accent2"/>
                </a:solidFill>
                <a:prstDash val="solid"/>
                <a:round/>
                <a:headEnd len="med" w="med" type="none"/>
                <a:tailEnd len="med" w="med" type="none"/>
              </a:ln>
            </p:spPr>
          </p:cxnSp>
          <p:sp>
            <p:nvSpPr>
              <p:cNvPr id="182" name="Google Shape;182;p8"/>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3" name="Google Shape;183;p8"/>
            <p:cNvGrpSpPr/>
            <p:nvPr/>
          </p:nvGrpSpPr>
          <p:grpSpPr>
            <a:xfrm flipH="1" rot="-5400000">
              <a:off x="-12066" y="-1786200"/>
              <a:ext cx="3859204" cy="615399"/>
              <a:chOff x="-6675" y="307100"/>
              <a:chExt cx="9140700" cy="4634025"/>
            </a:xfrm>
          </p:grpSpPr>
          <p:cxnSp>
            <p:nvCxnSpPr>
              <p:cNvPr id="184" name="Google Shape;184;p8"/>
              <p:cNvCxnSpPr/>
              <p:nvPr/>
            </p:nvCxnSpPr>
            <p:spPr>
              <a:xfrm>
                <a:off x="-6675" y="30710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85" name="Google Shape;185;p8"/>
              <p:cNvCxnSpPr/>
              <p:nvPr/>
            </p:nvCxnSpPr>
            <p:spPr>
              <a:xfrm>
                <a:off x="-6675" y="133688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86" name="Google Shape;186;p8"/>
              <p:cNvCxnSpPr/>
              <p:nvPr/>
            </p:nvCxnSpPr>
            <p:spPr>
              <a:xfrm>
                <a:off x="-6675" y="82199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87" name="Google Shape;187;p8"/>
              <p:cNvCxnSpPr/>
              <p:nvPr/>
            </p:nvCxnSpPr>
            <p:spPr>
              <a:xfrm>
                <a:off x="-6675" y="1851775"/>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88" name="Google Shape;188;p8"/>
              <p:cNvCxnSpPr/>
              <p:nvPr/>
            </p:nvCxnSpPr>
            <p:spPr>
              <a:xfrm>
                <a:off x="-6675" y="2366667"/>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89" name="Google Shape;189;p8"/>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90" name="Google Shape;190;p8"/>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91" name="Google Shape;191;p8"/>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92" name="Google Shape;192;p8"/>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193" name="Google Shape;193;p8"/>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sp>
          <p:nvSpPr>
            <p:cNvPr id="194" name="Google Shape;194;p8"/>
            <p:cNvSpPr/>
            <p:nvPr/>
          </p:nvSpPr>
          <p:spPr>
            <a:xfrm flipH="1">
              <a:off x="-3151463" y="45110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med" w="med" type="none"/>
              <a:tailEnd len="med" w="med" type="none"/>
            </a:ln>
          </p:spPr>
        </p:sp>
      </p:grpSp>
      <p:grpSp>
        <p:nvGrpSpPr>
          <p:cNvPr id="195" name="Google Shape;195;p8"/>
          <p:cNvGrpSpPr/>
          <p:nvPr/>
        </p:nvGrpSpPr>
        <p:grpSpPr>
          <a:xfrm>
            <a:off x="547096" y="974375"/>
            <a:ext cx="9244448" cy="3848385"/>
            <a:chOff x="547096" y="974375"/>
            <a:chExt cx="9244448" cy="3848385"/>
          </a:xfrm>
        </p:grpSpPr>
        <p:grpSp>
          <p:nvGrpSpPr>
            <p:cNvPr id="196" name="Google Shape;196;p8"/>
            <p:cNvGrpSpPr/>
            <p:nvPr/>
          </p:nvGrpSpPr>
          <p:grpSpPr>
            <a:xfrm>
              <a:off x="547096" y="3571493"/>
              <a:ext cx="9010768" cy="1251268"/>
              <a:chOff x="547096" y="3571493"/>
              <a:chExt cx="9010768" cy="1251268"/>
            </a:xfrm>
          </p:grpSpPr>
          <p:grpSp>
            <p:nvGrpSpPr>
              <p:cNvPr id="197" name="Google Shape;197;p8"/>
              <p:cNvGrpSpPr/>
              <p:nvPr/>
            </p:nvGrpSpPr>
            <p:grpSpPr>
              <a:xfrm>
                <a:off x="547096" y="3613321"/>
                <a:ext cx="269696" cy="1209440"/>
                <a:chOff x="803996" y="3613321"/>
                <a:chExt cx="269696" cy="1209440"/>
              </a:xfrm>
            </p:grpSpPr>
            <p:sp>
              <p:nvSpPr>
                <p:cNvPr id="198" name="Google Shape;198;p8"/>
                <p:cNvSpPr/>
                <p:nvPr/>
              </p:nvSpPr>
              <p:spPr>
                <a:xfrm flipH="1" rot="10800000">
                  <a:off x="803996"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8"/>
                <p:cNvSpPr/>
                <p:nvPr/>
              </p:nvSpPr>
              <p:spPr>
                <a:xfrm flipH="1" rot="10800000">
                  <a:off x="998591"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0" name="Google Shape;200;p8"/>
              <p:cNvGrpSpPr/>
              <p:nvPr/>
            </p:nvGrpSpPr>
            <p:grpSpPr>
              <a:xfrm rot="5400000">
                <a:off x="8818296" y="3101621"/>
                <a:ext cx="269696" cy="1209440"/>
                <a:chOff x="803996" y="3613321"/>
                <a:chExt cx="269696" cy="1209440"/>
              </a:xfrm>
            </p:grpSpPr>
            <p:sp>
              <p:nvSpPr>
                <p:cNvPr id="201" name="Google Shape;201;p8"/>
                <p:cNvSpPr/>
                <p:nvPr/>
              </p:nvSpPr>
              <p:spPr>
                <a:xfrm flipH="1" rot="10800000">
                  <a:off x="803996" y="4347766"/>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8"/>
                <p:cNvSpPr/>
                <p:nvPr/>
              </p:nvSpPr>
              <p:spPr>
                <a:xfrm flipH="1" rot="10800000">
                  <a:off x="998591" y="3613321"/>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03" name="Google Shape;203;p8"/>
            <p:cNvGrpSpPr/>
            <p:nvPr/>
          </p:nvGrpSpPr>
          <p:grpSpPr>
            <a:xfrm>
              <a:off x="8680200" y="974375"/>
              <a:ext cx="1111343" cy="1111343"/>
              <a:chOff x="8307725" y="278700"/>
              <a:chExt cx="1111343" cy="1111343"/>
            </a:xfrm>
          </p:grpSpPr>
          <p:sp>
            <p:nvSpPr>
              <p:cNvPr id="204" name="Google Shape;204;p8"/>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8"/>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06" name="Shape 206"/>
        <p:cNvGrpSpPr/>
        <p:nvPr/>
      </p:nvGrpSpPr>
      <p:grpSpPr>
        <a:xfrm>
          <a:off x="0" y="0"/>
          <a:ext cx="0" cy="0"/>
          <a:chOff x="0" y="0"/>
          <a:chExt cx="0" cy="0"/>
        </a:xfrm>
      </p:grpSpPr>
      <p:sp>
        <p:nvSpPr>
          <p:cNvPr id="207" name="Google Shape;207;p9"/>
          <p:cNvSpPr txBox="1"/>
          <p:nvPr>
            <p:ph type="title"/>
          </p:nvPr>
        </p:nvSpPr>
        <p:spPr>
          <a:xfrm>
            <a:off x="2135550" y="1857350"/>
            <a:ext cx="4872900" cy="1249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7000"/>
              <a:buNone/>
              <a:defRPr sz="70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
        <p:nvSpPr>
          <p:cNvPr id="208" name="Google Shape;208;p9"/>
          <p:cNvSpPr txBox="1"/>
          <p:nvPr>
            <p:ph idx="1" type="subTitle"/>
          </p:nvPr>
        </p:nvSpPr>
        <p:spPr>
          <a:xfrm>
            <a:off x="2135550" y="3106975"/>
            <a:ext cx="4872900" cy="671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lgn="ctr">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2pPr>
            <a:lvl3pPr lvl="2" rtl="0" algn="ctr">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3pPr>
            <a:lvl4pPr lvl="3" rtl="0" algn="ctr">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4pPr>
            <a:lvl5pPr lvl="4" rtl="0" algn="ctr">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5pPr>
            <a:lvl6pPr lvl="5" rtl="0" algn="ctr">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6pPr>
            <a:lvl7pPr lvl="6" rtl="0" algn="ctr">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7pPr>
            <a:lvl8pPr lvl="7" rtl="0" algn="ctr">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8pPr>
            <a:lvl9pPr lvl="8" rtl="0" algn="ctr">
              <a:lnSpc>
                <a:spcPct val="100000"/>
              </a:lnSpc>
              <a:spcBef>
                <a:spcPts val="0"/>
              </a:spcBef>
              <a:spcAft>
                <a:spcPts val="0"/>
              </a:spcAft>
              <a:buSzPts val="1600"/>
              <a:buFont typeface="Hanken Grotesk"/>
              <a:buNone/>
              <a:defRPr sz="1600">
                <a:latin typeface="Hanken Grotesk"/>
                <a:ea typeface="Hanken Grotesk"/>
                <a:cs typeface="Hanken Grotesk"/>
                <a:sym typeface="Hanken Grotesk"/>
              </a:defRPr>
            </a:lvl9pPr>
          </a:lstStyle>
          <a:p/>
        </p:txBody>
      </p:sp>
      <p:sp>
        <p:nvSpPr>
          <p:cNvPr id="209" name="Google Shape;209;p9"/>
          <p:cNvSpPr/>
          <p:nvPr/>
        </p:nvSpPr>
        <p:spPr>
          <a:xfrm>
            <a:off x="9336712" y="713511"/>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0" name="Google Shape;210;p9"/>
          <p:cNvGrpSpPr/>
          <p:nvPr/>
        </p:nvGrpSpPr>
        <p:grpSpPr>
          <a:xfrm>
            <a:off x="-2757425" y="-2776080"/>
            <a:ext cx="12134200" cy="9442910"/>
            <a:chOff x="-2757425" y="-2776080"/>
            <a:chExt cx="12134200" cy="9442910"/>
          </a:xfrm>
        </p:grpSpPr>
        <p:grpSp>
          <p:nvGrpSpPr>
            <p:cNvPr id="211" name="Google Shape;211;p9"/>
            <p:cNvGrpSpPr/>
            <p:nvPr/>
          </p:nvGrpSpPr>
          <p:grpSpPr>
            <a:xfrm flipH="1" rot="-5400000">
              <a:off x="-1755963" y="657655"/>
              <a:ext cx="4791669" cy="923822"/>
              <a:chOff x="-78438" y="3775205"/>
              <a:chExt cx="4791669" cy="923822"/>
            </a:xfrm>
          </p:grpSpPr>
          <p:cxnSp>
            <p:nvCxnSpPr>
              <p:cNvPr id="212" name="Google Shape;212;p9"/>
              <p:cNvCxnSpPr/>
              <p:nvPr/>
            </p:nvCxnSpPr>
            <p:spPr>
              <a:xfrm>
                <a:off x="1857762" y="2762827"/>
                <a:ext cx="0" cy="3872400"/>
              </a:xfrm>
              <a:prstGeom prst="straightConnector1">
                <a:avLst/>
              </a:prstGeom>
              <a:noFill/>
              <a:ln cap="flat" cmpd="sng" w="9525">
                <a:solidFill>
                  <a:schemeClr val="accent1"/>
                </a:solidFill>
                <a:prstDash val="solid"/>
                <a:round/>
                <a:headEnd len="med" w="med" type="none"/>
                <a:tailEnd len="med" w="med" type="none"/>
              </a:ln>
            </p:spPr>
          </p:cxnSp>
          <p:cxnSp>
            <p:nvCxnSpPr>
              <p:cNvPr id="213" name="Google Shape;213;p9"/>
              <p:cNvCxnSpPr/>
              <p:nvPr/>
            </p:nvCxnSpPr>
            <p:spPr>
              <a:xfrm rot="-5400000">
                <a:off x="3789591" y="3940627"/>
                <a:ext cx="764100" cy="752700"/>
              </a:xfrm>
              <a:prstGeom prst="straightConnector1">
                <a:avLst/>
              </a:prstGeom>
              <a:noFill/>
              <a:ln cap="flat" cmpd="sng" w="9525">
                <a:solidFill>
                  <a:schemeClr val="accent1"/>
                </a:solidFill>
                <a:prstDash val="solid"/>
                <a:round/>
                <a:headEnd len="med" w="med" type="none"/>
                <a:tailEnd len="med" w="med" type="none"/>
              </a:ln>
            </p:spPr>
          </p:cxnSp>
          <p:sp>
            <p:nvSpPr>
              <p:cNvPr id="214" name="Google Shape;214;p9"/>
              <p:cNvSpPr/>
              <p:nvPr/>
            </p:nvSpPr>
            <p:spPr>
              <a:xfrm>
                <a:off x="4519806" y="37752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9"/>
            <p:cNvGrpSpPr/>
            <p:nvPr/>
          </p:nvGrpSpPr>
          <p:grpSpPr>
            <a:xfrm rot="10800000">
              <a:off x="8695559" y="3306345"/>
              <a:ext cx="681217" cy="3360485"/>
              <a:chOff x="1337800" y="-2525590"/>
              <a:chExt cx="1498167" cy="7390555"/>
            </a:xfrm>
          </p:grpSpPr>
          <p:cxnSp>
            <p:nvCxnSpPr>
              <p:cNvPr id="216" name="Google Shape;216;p9"/>
              <p:cNvCxnSpPr/>
              <p:nvPr/>
            </p:nvCxnSpPr>
            <p:spPr>
              <a:xfrm rot="10800000">
                <a:off x="1337800" y="-2525590"/>
                <a:ext cx="0" cy="5870700"/>
              </a:xfrm>
              <a:prstGeom prst="straightConnector1">
                <a:avLst/>
              </a:prstGeom>
              <a:noFill/>
              <a:ln cap="flat" cmpd="sng" w="9525">
                <a:solidFill>
                  <a:schemeClr val="lt1"/>
                </a:solidFill>
                <a:prstDash val="solid"/>
                <a:round/>
                <a:headEnd len="med" w="med" type="none"/>
                <a:tailEnd len="med" w="med" type="none"/>
              </a:ln>
            </p:spPr>
          </p:cxnSp>
          <p:cxnSp>
            <p:nvCxnSpPr>
              <p:cNvPr id="217" name="Google Shape;217;p9"/>
              <p:cNvCxnSpPr/>
              <p:nvPr/>
            </p:nvCxnSpPr>
            <p:spPr>
              <a:xfrm>
                <a:off x="1337800" y="3347125"/>
                <a:ext cx="1158600" cy="1141200"/>
              </a:xfrm>
              <a:prstGeom prst="straightConnector1">
                <a:avLst/>
              </a:prstGeom>
              <a:noFill/>
              <a:ln cap="flat" cmpd="sng" w="9525">
                <a:solidFill>
                  <a:schemeClr val="lt1"/>
                </a:solidFill>
                <a:prstDash val="solid"/>
                <a:round/>
                <a:headEnd len="med" w="med" type="none"/>
                <a:tailEnd len="med" w="med" type="none"/>
              </a:ln>
            </p:spPr>
          </p:cxnSp>
          <p:sp>
            <p:nvSpPr>
              <p:cNvPr id="218" name="Google Shape;218;p9"/>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9"/>
            <p:cNvGrpSpPr/>
            <p:nvPr/>
          </p:nvGrpSpPr>
          <p:grpSpPr>
            <a:xfrm>
              <a:off x="146409" y="-2776080"/>
              <a:ext cx="681217" cy="3360485"/>
              <a:chOff x="1337800" y="-2525590"/>
              <a:chExt cx="1498167" cy="7390555"/>
            </a:xfrm>
          </p:grpSpPr>
          <p:cxnSp>
            <p:nvCxnSpPr>
              <p:cNvPr id="220" name="Google Shape;220;p9"/>
              <p:cNvCxnSpPr/>
              <p:nvPr/>
            </p:nvCxnSpPr>
            <p:spPr>
              <a:xfrm rot="10800000">
                <a:off x="1337800" y="-2525590"/>
                <a:ext cx="0" cy="5870700"/>
              </a:xfrm>
              <a:prstGeom prst="straightConnector1">
                <a:avLst/>
              </a:prstGeom>
              <a:noFill/>
              <a:ln cap="flat" cmpd="sng" w="9525">
                <a:solidFill>
                  <a:schemeClr val="accent2"/>
                </a:solidFill>
                <a:prstDash val="solid"/>
                <a:round/>
                <a:headEnd len="med" w="med" type="none"/>
                <a:tailEnd len="med" w="med" type="none"/>
              </a:ln>
            </p:spPr>
          </p:cxnSp>
          <p:cxnSp>
            <p:nvCxnSpPr>
              <p:cNvPr id="221" name="Google Shape;221;p9"/>
              <p:cNvCxnSpPr/>
              <p:nvPr/>
            </p:nvCxnSpPr>
            <p:spPr>
              <a:xfrm>
                <a:off x="1337800" y="3347125"/>
                <a:ext cx="1158600" cy="1141200"/>
              </a:xfrm>
              <a:prstGeom prst="straightConnector1">
                <a:avLst/>
              </a:prstGeom>
              <a:noFill/>
              <a:ln cap="flat" cmpd="sng" w="9525">
                <a:solidFill>
                  <a:schemeClr val="accent2"/>
                </a:solidFill>
                <a:prstDash val="solid"/>
                <a:round/>
                <a:headEnd len="med" w="med" type="none"/>
                <a:tailEnd len="med" w="med" type="none"/>
              </a:ln>
            </p:spPr>
          </p:cxnSp>
          <p:sp>
            <p:nvSpPr>
              <p:cNvPr id="222" name="Google Shape;222;p9"/>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9"/>
            <p:cNvGrpSpPr/>
            <p:nvPr/>
          </p:nvGrpSpPr>
          <p:grpSpPr>
            <a:xfrm>
              <a:off x="-2757425" y="811862"/>
              <a:ext cx="3859204" cy="615399"/>
              <a:chOff x="-6675" y="307100"/>
              <a:chExt cx="9140700" cy="4634025"/>
            </a:xfrm>
          </p:grpSpPr>
          <p:cxnSp>
            <p:nvCxnSpPr>
              <p:cNvPr id="224" name="Google Shape;224;p9"/>
              <p:cNvCxnSpPr/>
              <p:nvPr/>
            </p:nvCxnSpPr>
            <p:spPr>
              <a:xfrm>
                <a:off x="-6675" y="30710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25" name="Google Shape;225;p9"/>
              <p:cNvCxnSpPr/>
              <p:nvPr/>
            </p:nvCxnSpPr>
            <p:spPr>
              <a:xfrm>
                <a:off x="-6675" y="133688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26" name="Google Shape;226;p9"/>
              <p:cNvCxnSpPr/>
              <p:nvPr/>
            </p:nvCxnSpPr>
            <p:spPr>
              <a:xfrm>
                <a:off x="-6675" y="82199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27" name="Google Shape;227;p9"/>
              <p:cNvCxnSpPr/>
              <p:nvPr/>
            </p:nvCxnSpPr>
            <p:spPr>
              <a:xfrm>
                <a:off x="-6675" y="1851775"/>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28" name="Google Shape;228;p9"/>
              <p:cNvCxnSpPr/>
              <p:nvPr/>
            </p:nvCxnSpPr>
            <p:spPr>
              <a:xfrm>
                <a:off x="-6675" y="2366667"/>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29" name="Google Shape;229;p9"/>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30" name="Google Shape;230;p9"/>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31" name="Google Shape;231;p9"/>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32" name="Google Shape;232;p9"/>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33" name="Google Shape;233;p9"/>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sp>
          <p:nvSpPr>
            <p:cNvPr id="234" name="Google Shape;234;p9"/>
            <p:cNvSpPr/>
            <p:nvPr/>
          </p:nvSpPr>
          <p:spPr>
            <a:xfrm rot="5400000">
              <a:off x="5637675" y="2986700"/>
              <a:ext cx="6471825" cy="764225"/>
            </a:xfrm>
            <a:custGeom>
              <a:rect b="b" l="l" r="r" t="t"/>
              <a:pathLst>
                <a:path extrusionOk="0" h="30569" w="258873">
                  <a:moveTo>
                    <a:pt x="0" y="0"/>
                  </a:moveTo>
                  <a:lnTo>
                    <a:pt x="76910" y="0"/>
                  </a:lnTo>
                  <a:lnTo>
                    <a:pt x="107480" y="30569"/>
                  </a:lnTo>
                  <a:lnTo>
                    <a:pt x="167406" y="30569"/>
                  </a:lnTo>
                  <a:lnTo>
                    <a:pt x="176418" y="14960"/>
                  </a:lnTo>
                  <a:lnTo>
                    <a:pt x="258873" y="14960"/>
                  </a:lnTo>
                  <a:lnTo>
                    <a:pt x="258873" y="10918"/>
                  </a:lnTo>
                </a:path>
              </a:pathLst>
            </a:custGeom>
            <a:noFill/>
            <a:ln cap="flat" cmpd="sng" w="9525">
              <a:solidFill>
                <a:schemeClr val="accent1"/>
              </a:solidFill>
              <a:prstDash val="solid"/>
              <a:round/>
              <a:headEnd len="med" w="med" type="none"/>
              <a:tailEnd len="med" w="med" type="none"/>
            </a:ln>
          </p:spPr>
        </p:sp>
      </p:grpSp>
      <p:grpSp>
        <p:nvGrpSpPr>
          <p:cNvPr id="235" name="Google Shape;235;p9"/>
          <p:cNvGrpSpPr/>
          <p:nvPr/>
        </p:nvGrpSpPr>
        <p:grpSpPr>
          <a:xfrm>
            <a:off x="-157525" y="1684573"/>
            <a:ext cx="8689055" cy="440880"/>
            <a:chOff x="-157525" y="1684573"/>
            <a:chExt cx="8689055" cy="440880"/>
          </a:xfrm>
        </p:grpSpPr>
        <p:sp>
          <p:nvSpPr>
            <p:cNvPr id="236" name="Google Shape;236;p9"/>
            <p:cNvSpPr/>
            <p:nvPr/>
          </p:nvSpPr>
          <p:spPr>
            <a:xfrm>
              <a:off x="8491475" y="1684573"/>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9"/>
            <p:cNvSpPr/>
            <p:nvPr/>
          </p:nvSpPr>
          <p:spPr>
            <a:xfrm rot="-5400000">
              <a:off x="42887" y="172493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8" name="Google Shape;238;p9"/>
          <p:cNvGrpSpPr/>
          <p:nvPr/>
        </p:nvGrpSpPr>
        <p:grpSpPr>
          <a:xfrm>
            <a:off x="-350826" y="649496"/>
            <a:ext cx="9280380" cy="5170923"/>
            <a:chOff x="-350826" y="649496"/>
            <a:chExt cx="9280380" cy="5170923"/>
          </a:xfrm>
        </p:grpSpPr>
        <p:grpSp>
          <p:nvGrpSpPr>
            <p:cNvPr id="239" name="Google Shape;239;p9"/>
            <p:cNvGrpSpPr/>
            <p:nvPr/>
          </p:nvGrpSpPr>
          <p:grpSpPr>
            <a:xfrm>
              <a:off x="-350826" y="649496"/>
              <a:ext cx="9280380" cy="1759405"/>
              <a:chOff x="-350826" y="649496"/>
              <a:chExt cx="9280380" cy="1759405"/>
            </a:xfrm>
          </p:grpSpPr>
          <p:sp>
            <p:nvSpPr>
              <p:cNvPr id="240" name="Google Shape;240;p9"/>
              <p:cNvSpPr/>
              <p:nvPr/>
            </p:nvSpPr>
            <p:spPr>
              <a:xfrm rot="10800000">
                <a:off x="8886438" y="1209591"/>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9"/>
              <p:cNvSpPr/>
              <p:nvPr/>
            </p:nvSpPr>
            <p:spPr>
              <a:xfrm rot="10800000">
                <a:off x="8695083" y="64949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9"/>
              <p:cNvSpPr/>
              <p:nvPr/>
            </p:nvSpPr>
            <p:spPr>
              <a:xfrm rot="5400000">
                <a:off x="425209" y="1958491"/>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9"/>
              <p:cNvSpPr/>
              <p:nvPr/>
            </p:nvSpPr>
            <p:spPr>
              <a:xfrm rot="5400000">
                <a:off x="25375" y="1957600"/>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4" name="Google Shape;244;p9"/>
            <p:cNvGrpSpPr/>
            <p:nvPr/>
          </p:nvGrpSpPr>
          <p:grpSpPr>
            <a:xfrm>
              <a:off x="7280000" y="4709075"/>
              <a:ext cx="1111343" cy="1111343"/>
              <a:chOff x="8307725" y="278700"/>
              <a:chExt cx="1111343" cy="1111343"/>
            </a:xfrm>
          </p:grpSpPr>
          <p:sp>
            <p:nvSpPr>
              <p:cNvPr id="245" name="Google Shape;245;p9"/>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9"/>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47" name="Shape 247"/>
        <p:cNvGrpSpPr/>
        <p:nvPr/>
      </p:nvGrpSpPr>
      <p:grpSpPr>
        <a:xfrm>
          <a:off x="0" y="0"/>
          <a:ext cx="0" cy="0"/>
          <a:chOff x="0" y="0"/>
          <a:chExt cx="0" cy="0"/>
        </a:xfrm>
      </p:grpSpPr>
      <p:sp>
        <p:nvSpPr>
          <p:cNvPr id="248" name="Google Shape;248;p10"/>
          <p:cNvSpPr txBox="1"/>
          <p:nvPr>
            <p:ph type="title"/>
          </p:nvPr>
        </p:nvSpPr>
        <p:spPr>
          <a:xfrm>
            <a:off x="720000" y="4014450"/>
            <a:ext cx="7704000" cy="572700"/>
          </a:xfrm>
          <a:prstGeom prst="rect">
            <a:avLst/>
          </a:prstGeom>
          <a:solidFill>
            <a:schemeClr val="dk2"/>
          </a:solidFill>
        </p:spPr>
        <p:txBody>
          <a:bodyPr anchorCtr="0" anchor="t" bIns="91425" lIns="91425" spcFirstLastPara="1" rIns="91425" wrap="square" tIns="91425">
            <a:noAutofit/>
          </a:bodyPr>
          <a:lstStyle>
            <a:lvl1pPr lvl="0" rtl="0" algn="ctr">
              <a:spcBef>
                <a:spcPts val="0"/>
              </a:spcBef>
              <a:spcAft>
                <a:spcPts val="0"/>
              </a:spcAft>
              <a:buSzPts val="2600"/>
              <a:buNone/>
              <a:defRPr sz="2600"/>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249" name="Google Shape;249;p10"/>
          <p:cNvGrpSpPr/>
          <p:nvPr/>
        </p:nvGrpSpPr>
        <p:grpSpPr>
          <a:xfrm>
            <a:off x="-2466243" y="-2869459"/>
            <a:ext cx="11395878" cy="4597207"/>
            <a:chOff x="-2466243" y="-2869459"/>
            <a:chExt cx="11395878" cy="4597207"/>
          </a:xfrm>
        </p:grpSpPr>
        <p:grpSp>
          <p:nvGrpSpPr>
            <p:cNvPr id="250" name="Google Shape;250;p10"/>
            <p:cNvGrpSpPr/>
            <p:nvPr/>
          </p:nvGrpSpPr>
          <p:grpSpPr>
            <a:xfrm>
              <a:off x="-2466243" y="364624"/>
              <a:ext cx="4486819" cy="625122"/>
              <a:chOff x="-78438" y="4073905"/>
              <a:chExt cx="4486819" cy="625122"/>
            </a:xfrm>
          </p:grpSpPr>
          <p:cxnSp>
            <p:nvCxnSpPr>
              <p:cNvPr id="251" name="Google Shape;251;p10"/>
              <p:cNvCxnSpPr/>
              <p:nvPr/>
            </p:nvCxnSpPr>
            <p:spPr>
              <a:xfrm>
                <a:off x="1857762" y="2762827"/>
                <a:ext cx="0" cy="3872400"/>
              </a:xfrm>
              <a:prstGeom prst="straightConnector1">
                <a:avLst/>
              </a:prstGeom>
              <a:noFill/>
              <a:ln cap="flat" cmpd="sng" w="9525">
                <a:solidFill>
                  <a:schemeClr val="accent1"/>
                </a:solidFill>
                <a:prstDash val="solid"/>
                <a:round/>
                <a:headEnd len="med" w="med" type="none"/>
                <a:tailEnd len="med" w="med" type="none"/>
              </a:ln>
            </p:spPr>
          </p:cxnSp>
          <p:cxnSp>
            <p:nvCxnSpPr>
              <p:cNvPr id="252" name="Google Shape;252;p10"/>
              <p:cNvCxnSpPr/>
              <p:nvPr/>
            </p:nvCxnSpPr>
            <p:spPr>
              <a:xfrm rot="-5400000">
                <a:off x="3788541" y="4241677"/>
                <a:ext cx="464100" cy="450600"/>
              </a:xfrm>
              <a:prstGeom prst="straightConnector1">
                <a:avLst/>
              </a:prstGeom>
              <a:noFill/>
              <a:ln cap="flat" cmpd="sng" w="9525">
                <a:solidFill>
                  <a:schemeClr val="accent1"/>
                </a:solidFill>
                <a:prstDash val="solid"/>
                <a:round/>
                <a:headEnd len="med" w="med" type="none"/>
                <a:tailEnd len="med" w="med" type="none"/>
              </a:ln>
            </p:spPr>
          </p:cxnSp>
          <p:sp>
            <p:nvSpPr>
              <p:cNvPr id="253" name="Google Shape;253;p10"/>
              <p:cNvSpPr/>
              <p:nvPr/>
            </p:nvSpPr>
            <p:spPr>
              <a:xfrm>
                <a:off x="4214956" y="4073905"/>
                <a:ext cx="193425" cy="191350"/>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0"/>
            <p:cNvGrpSpPr/>
            <p:nvPr/>
          </p:nvGrpSpPr>
          <p:grpSpPr>
            <a:xfrm flipH="1" rot="5400000">
              <a:off x="-1083007" y="-1247557"/>
              <a:ext cx="3859204" cy="615399"/>
              <a:chOff x="-6675" y="307100"/>
              <a:chExt cx="9140700" cy="4634025"/>
            </a:xfrm>
          </p:grpSpPr>
          <p:cxnSp>
            <p:nvCxnSpPr>
              <p:cNvPr id="255" name="Google Shape;255;p10"/>
              <p:cNvCxnSpPr/>
              <p:nvPr/>
            </p:nvCxnSpPr>
            <p:spPr>
              <a:xfrm>
                <a:off x="-6675" y="30710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56" name="Google Shape;256;p10"/>
              <p:cNvCxnSpPr/>
              <p:nvPr/>
            </p:nvCxnSpPr>
            <p:spPr>
              <a:xfrm>
                <a:off x="-6675" y="133688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57" name="Google Shape;257;p10"/>
              <p:cNvCxnSpPr/>
              <p:nvPr/>
            </p:nvCxnSpPr>
            <p:spPr>
              <a:xfrm>
                <a:off x="-6675" y="82199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58" name="Google Shape;258;p10"/>
              <p:cNvCxnSpPr/>
              <p:nvPr/>
            </p:nvCxnSpPr>
            <p:spPr>
              <a:xfrm>
                <a:off x="-6675" y="1851775"/>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59" name="Google Shape;259;p10"/>
              <p:cNvCxnSpPr/>
              <p:nvPr/>
            </p:nvCxnSpPr>
            <p:spPr>
              <a:xfrm>
                <a:off x="-6675" y="2366667"/>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60" name="Google Shape;260;p10"/>
              <p:cNvCxnSpPr/>
              <p:nvPr/>
            </p:nvCxnSpPr>
            <p:spPr>
              <a:xfrm>
                <a:off x="-6675" y="2881558"/>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61" name="Google Shape;261;p10"/>
              <p:cNvCxnSpPr/>
              <p:nvPr/>
            </p:nvCxnSpPr>
            <p:spPr>
              <a:xfrm>
                <a:off x="-6675" y="3396450"/>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62" name="Google Shape;262;p10"/>
              <p:cNvCxnSpPr/>
              <p:nvPr/>
            </p:nvCxnSpPr>
            <p:spPr>
              <a:xfrm>
                <a:off x="-6675" y="3911342"/>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63" name="Google Shape;263;p10"/>
              <p:cNvCxnSpPr/>
              <p:nvPr/>
            </p:nvCxnSpPr>
            <p:spPr>
              <a:xfrm>
                <a:off x="-6675" y="4426233"/>
                <a:ext cx="9140700" cy="0"/>
              </a:xfrm>
              <a:prstGeom prst="straightConnector1">
                <a:avLst/>
              </a:prstGeom>
              <a:noFill/>
              <a:ln cap="flat" cmpd="sng" w="9525">
                <a:solidFill>
                  <a:schemeClr val="accent1"/>
                </a:solidFill>
                <a:prstDash val="solid"/>
                <a:round/>
                <a:headEnd len="med" w="med" type="none"/>
                <a:tailEnd len="med" w="med" type="none"/>
              </a:ln>
            </p:spPr>
          </p:cxnSp>
          <p:cxnSp>
            <p:nvCxnSpPr>
              <p:cNvPr id="264" name="Google Shape;264;p10"/>
              <p:cNvCxnSpPr/>
              <p:nvPr/>
            </p:nvCxnSpPr>
            <p:spPr>
              <a:xfrm>
                <a:off x="-6675" y="4941125"/>
                <a:ext cx="9140700" cy="0"/>
              </a:xfrm>
              <a:prstGeom prst="straightConnector1">
                <a:avLst/>
              </a:prstGeom>
              <a:noFill/>
              <a:ln cap="flat" cmpd="sng" w="9525">
                <a:solidFill>
                  <a:schemeClr val="accent1"/>
                </a:solidFill>
                <a:prstDash val="solid"/>
                <a:round/>
                <a:headEnd len="med" w="med" type="none"/>
                <a:tailEnd len="med" w="med" type="none"/>
              </a:ln>
            </p:spPr>
          </p:cxnSp>
        </p:grpSp>
        <p:grpSp>
          <p:nvGrpSpPr>
            <p:cNvPr id="265" name="Google Shape;265;p10"/>
            <p:cNvGrpSpPr/>
            <p:nvPr/>
          </p:nvGrpSpPr>
          <p:grpSpPr>
            <a:xfrm>
              <a:off x="8248398" y="-1632737"/>
              <a:ext cx="681237" cy="3360485"/>
              <a:chOff x="8248398" y="-1632737"/>
              <a:chExt cx="681237" cy="3360485"/>
            </a:xfrm>
          </p:grpSpPr>
          <p:grpSp>
            <p:nvGrpSpPr>
              <p:cNvPr id="266" name="Google Shape;266;p10"/>
              <p:cNvGrpSpPr/>
              <p:nvPr/>
            </p:nvGrpSpPr>
            <p:grpSpPr>
              <a:xfrm flipH="1">
                <a:off x="8248398" y="-1632737"/>
                <a:ext cx="681217" cy="3360485"/>
                <a:chOff x="1337800" y="-2525590"/>
                <a:chExt cx="1498167" cy="7390555"/>
              </a:xfrm>
            </p:grpSpPr>
            <p:cxnSp>
              <p:nvCxnSpPr>
                <p:cNvPr id="267" name="Google Shape;267;p10"/>
                <p:cNvCxnSpPr/>
                <p:nvPr/>
              </p:nvCxnSpPr>
              <p:spPr>
                <a:xfrm rot="10800000">
                  <a:off x="1337800" y="-2525590"/>
                  <a:ext cx="0" cy="5870700"/>
                </a:xfrm>
                <a:prstGeom prst="straightConnector1">
                  <a:avLst/>
                </a:prstGeom>
                <a:noFill/>
                <a:ln cap="flat" cmpd="sng" w="9525">
                  <a:solidFill>
                    <a:schemeClr val="accent2"/>
                  </a:solidFill>
                  <a:prstDash val="solid"/>
                  <a:round/>
                  <a:headEnd len="med" w="med" type="none"/>
                  <a:tailEnd len="med" w="med" type="none"/>
                </a:ln>
              </p:spPr>
            </p:cxnSp>
            <p:cxnSp>
              <p:nvCxnSpPr>
                <p:cNvPr id="268" name="Google Shape;268;p10"/>
                <p:cNvCxnSpPr/>
                <p:nvPr/>
              </p:nvCxnSpPr>
              <p:spPr>
                <a:xfrm>
                  <a:off x="1337800" y="3347125"/>
                  <a:ext cx="1158600" cy="1141200"/>
                </a:xfrm>
                <a:prstGeom prst="straightConnector1">
                  <a:avLst/>
                </a:prstGeom>
                <a:noFill/>
                <a:ln cap="flat" cmpd="sng" w="9525">
                  <a:solidFill>
                    <a:schemeClr val="accent2"/>
                  </a:solidFill>
                  <a:prstDash val="solid"/>
                  <a:round/>
                  <a:headEnd len="med" w="med" type="none"/>
                  <a:tailEnd len="med" w="med" type="none"/>
                </a:ln>
              </p:spPr>
            </p:cxnSp>
            <p:sp>
              <p:nvSpPr>
                <p:cNvPr id="269" name="Google Shape;269;p10"/>
                <p:cNvSpPr/>
                <p:nvPr/>
              </p:nvSpPr>
              <p:spPr>
                <a:xfrm rot="5400000">
                  <a:off x="2412855" y="4441854"/>
                  <a:ext cx="425397" cy="420826"/>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0" name="Google Shape;270;p10"/>
              <p:cNvGrpSpPr/>
              <p:nvPr/>
            </p:nvGrpSpPr>
            <p:grpSpPr>
              <a:xfrm>
                <a:off x="8436314" y="360846"/>
                <a:ext cx="493321" cy="357312"/>
                <a:chOff x="1722354" y="229144"/>
                <a:chExt cx="1748744" cy="1266614"/>
              </a:xfrm>
            </p:grpSpPr>
            <p:sp>
              <p:nvSpPr>
                <p:cNvPr id="271" name="Google Shape;271;p10"/>
                <p:cNvSpPr/>
                <p:nvPr/>
              </p:nvSpPr>
              <p:spPr>
                <a:xfrm rot="10800000">
                  <a:off x="2239107" y="792406"/>
                  <a:ext cx="1231990" cy="703352"/>
                </a:xfrm>
                <a:custGeom>
                  <a:rect b="b" l="l" r="r" t="t"/>
                  <a:pathLst>
                    <a:path extrusionOk="0" fill="none" h="2777" w="4864">
                      <a:moveTo>
                        <a:pt x="4863" y="2776"/>
                      </a:moveTo>
                      <a:lnTo>
                        <a:pt x="2051" y="0"/>
                      </a:lnTo>
                      <a:lnTo>
                        <a:pt x="0" y="0"/>
                      </a:lnTo>
                    </a:path>
                  </a:pathLst>
                </a:custGeom>
                <a:solidFill>
                  <a:schemeClr val="lt2"/>
                </a:solidFill>
                <a:ln cap="rnd"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10"/>
                <p:cNvSpPr/>
                <p:nvPr/>
              </p:nvSpPr>
              <p:spPr>
                <a:xfrm rot="10800000">
                  <a:off x="1722354" y="229144"/>
                  <a:ext cx="627506" cy="620727"/>
                </a:xfrm>
                <a:custGeom>
                  <a:rect b="b" l="l" r="r" t="t"/>
                  <a:pathLst>
                    <a:path extrusionOk="0" fill="none" h="2719" w="2748">
                      <a:moveTo>
                        <a:pt x="2748" y="1363"/>
                      </a:moveTo>
                      <a:cubicBezTo>
                        <a:pt x="2748" y="2117"/>
                        <a:pt x="2117" y="2718"/>
                        <a:pt x="1392" y="2718"/>
                      </a:cubicBezTo>
                      <a:cubicBezTo>
                        <a:pt x="638" y="2718"/>
                        <a:pt x="1" y="2117"/>
                        <a:pt x="1" y="1363"/>
                      </a:cubicBezTo>
                      <a:cubicBezTo>
                        <a:pt x="1" y="609"/>
                        <a:pt x="638" y="0"/>
                        <a:pt x="1392" y="0"/>
                      </a:cubicBezTo>
                      <a:cubicBezTo>
                        <a:pt x="2117" y="0"/>
                        <a:pt x="2748" y="609"/>
                        <a:pt x="2748" y="1363"/>
                      </a:cubicBezTo>
                      <a:close/>
                    </a:path>
                  </a:pathLst>
                </a:custGeom>
                <a:solidFill>
                  <a:schemeClr val="lt2"/>
                </a:solid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grpSp>
        <p:nvGrpSpPr>
          <p:cNvPr id="273" name="Google Shape;273;p10"/>
          <p:cNvGrpSpPr/>
          <p:nvPr/>
        </p:nvGrpSpPr>
        <p:grpSpPr>
          <a:xfrm>
            <a:off x="-150883" y="1137478"/>
            <a:ext cx="9080518" cy="813868"/>
            <a:chOff x="-150883" y="1137478"/>
            <a:chExt cx="9080518" cy="813868"/>
          </a:xfrm>
        </p:grpSpPr>
        <p:sp>
          <p:nvSpPr>
            <p:cNvPr id="274" name="Google Shape;274;p10"/>
            <p:cNvSpPr/>
            <p:nvPr/>
          </p:nvSpPr>
          <p:spPr>
            <a:xfrm flipH="1" rot="5400000">
              <a:off x="49529" y="93706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10"/>
            <p:cNvSpPr/>
            <p:nvPr/>
          </p:nvSpPr>
          <p:spPr>
            <a:xfrm flipH="1">
              <a:off x="8889579" y="1510466"/>
              <a:ext cx="40056" cy="440880"/>
            </a:xfrm>
            <a:custGeom>
              <a:rect b="b" l="l" r="r" t="t"/>
              <a:pathLst>
                <a:path extrusionOk="0" h="12620" w="1146">
                  <a:moveTo>
                    <a:pt x="573" y="1"/>
                  </a:moveTo>
                  <a:cubicBezTo>
                    <a:pt x="240" y="1"/>
                    <a:pt x="1" y="240"/>
                    <a:pt x="1" y="573"/>
                  </a:cubicBezTo>
                  <a:lnTo>
                    <a:pt x="1" y="12046"/>
                  </a:lnTo>
                  <a:cubicBezTo>
                    <a:pt x="1" y="12351"/>
                    <a:pt x="240" y="12619"/>
                    <a:pt x="573" y="12619"/>
                  </a:cubicBezTo>
                  <a:cubicBezTo>
                    <a:pt x="878" y="12619"/>
                    <a:pt x="1146" y="12351"/>
                    <a:pt x="1146" y="12046"/>
                  </a:cubicBezTo>
                  <a:lnTo>
                    <a:pt x="1146" y="573"/>
                  </a:lnTo>
                  <a:cubicBezTo>
                    <a:pt x="1146" y="240"/>
                    <a:pt x="878" y="1"/>
                    <a:pt x="57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76" name="Google Shape;276;p10"/>
          <p:cNvGrpSpPr/>
          <p:nvPr/>
        </p:nvGrpSpPr>
        <p:grpSpPr>
          <a:xfrm>
            <a:off x="-201760" y="1366772"/>
            <a:ext cx="9923304" cy="3117922"/>
            <a:chOff x="-201760" y="1366772"/>
            <a:chExt cx="9923304" cy="3117922"/>
          </a:xfrm>
        </p:grpSpPr>
        <p:grpSp>
          <p:nvGrpSpPr>
            <p:cNvPr id="277" name="Google Shape;277;p10"/>
            <p:cNvGrpSpPr/>
            <p:nvPr/>
          </p:nvGrpSpPr>
          <p:grpSpPr>
            <a:xfrm>
              <a:off x="8610200" y="3373350"/>
              <a:ext cx="1111343" cy="1111343"/>
              <a:chOff x="8307725" y="278700"/>
              <a:chExt cx="1111343" cy="1111343"/>
            </a:xfrm>
          </p:grpSpPr>
          <p:sp>
            <p:nvSpPr>
              <p:cNvPr id="278" name="Google Shape;278;p10"/>
              <p:cNvSpPr/>
              <p:nvPr/>
            </p:nvSpPr>
            <p:spPr>
              <a:xfrm>
                <a:off x="8307725" y="278700"/>
                <a:ext cx="1111343" cy="1111343"/>
              </a:xfrm>
              <a:custGeom>
                <a:rect b="b" l="l" r="r" t="t"/>
                <a:pathLst>
                  <a:path extrusionOk="0" fill="none" h="17396" w="17396">
                    <a:moveTo>
                      <a:pt x="8698" y="1"/>
                    </a:moveTo>
                    <a:cubicBezTo>
                      <a:pt x="13503" y="1"/>
                      <a:pt x="17395" y="3893"/>
                      <a:pt x="17395" y="8698"/>
                    </a:cubicBezTo>
                    <a:cubicBezTo>
                      <a:pt x="17395" y="13496"/>
                      <a:pt x="13503" y="17396"/>
                      <a:pt x="8698" y="17396"/>
                    </a:cubicBezTo>
                    <a:cubicBezTo>
                      <a:pt x="3900" y="17396"/>
                      <a:pt x="1" y="13496"/>
                      <a:pt x="1" y="8698"/>
                    </a:cubicBezTo>
                    <a:cubicBezTo>
                      <a:pt x="1" y="3893"/>
                      <a:pt x="3900" y="1"/>
                      <a:pt x="8698" y="1"/>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10"/>
              <p:cNvSpPr/>
              <p:nvPr/>
            </p:nvSpPr>
            <p:spPr>
              <a:xfrm>
                <a:off x="8481362" y="452337"/>
                <a:ext cx="764065" cy="762212"/>
              </a:xfrm>
              <a:custGeom>
                <a:rect b="b" l="l" r="r" t="t"/>
                <a:pathLst>
                  <a:path extrusionOk="0" fill="none" h="11931" w="11960">
                    <a:moveTo>
                      <a:pt x="5980" y="1"/>
                    </a:moveTo>
                    <a:cubicBezTo>
                      <a:pt x="9271" y="1"/>
                      <a:pt x="11960" y="2653"/>
                      <a:pt x="11960" y="5980"/>
                    </a:cubicBezTo>
                    <a:cubicBezTo>
                      <a:pt x="11960" y="9271"/>
                      <a:pt x="9271" y="11931"/>
                      <a:pt x="5980" y="11931"/>
                    </a:cubicBezTo>
                    <a:cubicBezTo>
                      <a:pt x="2690" y="11931"/>
                      <a:pt x="1" y="9271"/>
                      <a:pt x="1" y="5980"/>
                    </a:cubicBezTo>
                    <a:cubicBezTo>
                      <a:pt x="1" y="2653"/>
                      <a:pt x="2690" y="1"/>
                      <a:pt x="5980" y="1"/>
                    </a:cubicBezTo>
                    <a:close/>
                  </a:path>
                </a:pathLst>
              </a:custGeom>
              <a:noFill/>
              <a:ln cap="flat" cmpd="sng" w="9525">
                <a:solidFill>
                  <a:schemeClr val="accent2"/>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0" name="Google Shape;280;p10"/>
            <p:cNvGrpSpPr/>
            <p:nvPr/>
          </p:nvGrpSpPr>
          <p:grpSpPr>
            <a:xfrm flipH="1">
              <a:off x="8674231" y="1727755"/>
              <a:ext cx="247278" cy="1160062"/>
              <a:chOff x="1463894" y="1434556"/>
              <a:chExt cx="247278" cy="1160062"/>
            </a:xfrm>
          </p:grpSpPr>
          <p:sp>
            <p:nvSpPr>
              <p:cNvPr id="281" name="Google Shape;281;p10"/>
              <p:cNvSpPr/>
              <p:nvPr/>
            </p:nvSpPr>
            <p:spPr>
              <a:xfrm>
                <a:off x="1463894" y="2119623"/>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10"/>
              <p:cNvSpPr/>
              <p:nvPr/>
            </p:nvSpPr>
            <p:spPr>
              <a:xfrm rot="10800000">
                <a:off x="1636072" y="143455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3" name="Google Shape;283;p10"/>
            <p:cNvGrpSpPr/>
            <p:nvPr/>
          </p:nvGrpSpPr>
          <p:grpSpPr>
            <a:xfrm flipH="1" rot="5400000">
              <a:off x="254631" y="910380"/>
              <a:ext cx="247278" cy="1160062"/>
              <a:chOff x="1463894" y="1434556"/>
              <a:chExt cx="247278" cy="1160062"/>
            </a:xfrm>
          </p:grpSpPr>
          <p:sp>
            <p:nvSpPr>
              <p:cNvPr id="284" name="Google Shape;284;p10"/>
              <p:cNvSpPr/>
              <p:nvPr/>
            </p:nvSpPr>
            <p:spPr>
              <a:xfrm>
                <a:off x="1463894" y="2119623"/>
                <a:ext cx="43116" cy="474994"/>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l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10"/>
              <p:cNvSpPr/>
              <p:nvPr/>
            </p:nvSpPr>
            <p:spPr>
              <a:xfrm rot="10800000">
                <a:off x="1636072" y="1434556"/>
                <a:ext cx="75100" cy="827502"/>
              </a:xfrm>
              <a:custGeom>
                <a:rect b="b" l="l" r="r" t="t"/>
                <a:pathLst>
                  <a:path extrusionOk="0" fill="none" h="8307" w="754">
                    <a:moveTo>
                      <a:pt x="391" y="8307"/>
                    </a:moveTo>
                    <a:lnTo>
                      <a:pt x="391" y="8307"/>
                    </a:lnTo>
                    <a:cubicBezTo>
                      <a:pt x="181" y="8307"/>
                      <a:pt x="0" y="8155"/>
                      <a:pt x="0" y="7944"/>
                    </a:cubicBezTo>
                    <a:lnTo>
                      <a:pt x="0" y="363"/>
                    </a:lnTo>
                    <a:cubicBezTo>
                      <a:pt x="0" y="182"/>
                      <a:pt x="181" y="1"/>
                      <a:pt x="391" y="1"/>
                    </a:cubicBezTo>
                    <a:lnTo>
                      <a:pt x="391" y="1"/>
                    </a:lnTo>
                    <a:cubicBezTo>
                      <a:pt x="573" y="1"/>
                      <a:pt x="754" y="182"/>
                      <a:pt x="754" y="363"/>
                    </a:cubicBezTo>
                    <a:lnTo>
                      <a:pt x="754" y="7944"/>
                    </a:lnTo>
                    <a:cubicBezTo>
                      <a:pt x="754" y="8155"/>
                      <a:pt x="573" y="8307"/>
                      <a:pt x="391" y="8307"/>
                    </a:cubicBezTo>
                    <a:close/>
                  </a:path>
                </a:pathLst>
              </a:custGeom>
              <a:noFill/>
              <a:ln cap="flat" cmpd="sng" w="9525">
                <a:solidFill>
                  <a:schemeClr val="accent1"/>
                </a:solidFill>
                <a:prstDash val="solid"/>
                <a:miter lim="7247"/>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7"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2"/>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7175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600"/>
              <a:buFont typeface="Raleway Black"/>
              <a:buNone/>
              <a:defRPr sz="2600">
                <a:solidFill>
                  <a:schemeClr val="dk1"/>
                </a:solidFill>
                <a:latin typeface="Raleway Black"/>
                <a:ea typeface="Raleway Black"/>
                <a:cs typeface="Raleway Black"/>
                <a:sym typeface="Raleway Black"/>
              </a:defRPr>
            </a:lvl1pPr>
            <a:lvl2pPr lvl="1"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2pPr>
            <a:lvl3pPr lvl="2"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3pPr>
            <a:lvl4pPr lvl="3"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4pPr>
            <a:lvl5pPr lvl="4"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5pPr>
            <a:lvl6pPr lvl="5"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6pPr>
            <a:lvl7pPr lvl="6"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7pPr>
            <a:lvl8pPr lvl="7"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8pPr>
            <a:lvl9pPr lvl="8" rtl="0">
              <a:spcBef>
                <a:spcPts val="0"/>
              </a:spcBef>
              <a:spcAft>
                <a:spcPts val="0"/>
              </a:spcAft>
              <a:buClr>
                <a:schemeClr val="dk1"/>
              </a:buClr>
              <a:buSzPts val="3000"/>
              <a:buFont typeface="Raleway"/>
              <a:buNone/>
              <a:defRPr b="1" sz="3000">
                <a:solidFill>
                  <a:schemeClr val="dk1"/>
                </a:solidFill>
                <a:latin typeface="Raleway"/>
                <a:ea typeface="Raleway"/>
                <a:cs typeface="Raleway"/>
                <a:sym typeface="Raleway"/>
              </a:defRPr>
            </a:lvl9pPr>
          </a:lstStyle>
          <a:p/>
        </p:txBody>
      </p:sp>
      <p:sp>
        <p:nvSpPr>
          <p:cNvPr id="7" name="Google Shape;7;p1"/>
          <p:cNvSpPr txBox="1"/>
          <p:nvPr>
            <p:ph idx="1" type="body"/>
          </p:nvPr>
        </p:nvSpPr>
        <p:spPr>
          <a:xfrm>
            <a:off x="713225" y="1152475"/>
            <a:ext cx="77175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1pPr>
            <a:lvl2pPr indent="-304800" lvl="1" marL="9144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2pPr>
            <a:lvl3pPr indent="-304800" lvl="2" marL="13716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3pPr>
            <a:lvl4pPr indent="-304800" lvl="3" marL="1828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4pPr>
            <a:lvl5pPr indent="-304800" lvl="4" marL="22860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5pPr>
            <a:lvl6pPr indent="-304800" lvl="5" marL="27432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6pPr>
            <a:lvl7pPr indent="-304800" lvl="6" marL="32004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7pPr>
            <a:lvl8pPr indent="-304800" lvl="7" marL="36576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8pPr>
            <a:lvl9pPr indent="-304800" lvl="8" marL="4114800">
              <a:lnSpc>
                <a:spcPct val="100000"/>
              </a:lnSpc>
              <a:spcBef>
                <a:spcPts val="0"/>
              </a:spcBef>
              <a:spcAft>
                <a:spcPts val="0"/>
              </a:spcAft>
              <a:buClr>
                <a:schemeClr val="dk1"/>
              </a:buClr>
              <a:buSzPts val="1200"/>
              <a:buFont typeface="Hanken Grotesk"/>
              <a:buChar char="■"/>
              <a:defRPr sz="1200">
                <a:solidFill>
                  <a:schemeClr val="dk1"/>
                </a:solidFill>
                <a:latin typeface="Hanken Grotesk"/>
                <a:ea typeface="Hanken Grotesk"/>
                <a:cs typeface="Hanken Grotesk"/>
                <a:sym typeface="Hanken Grotes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png"/><Relationship Id="rId4" Type="http://schemas.openxmlformats.org/officeDocument/2006/relationships/image" Target="../media/image6.png"/><Relationship Id="rId5" Type="http://schemas.openxmlformats.org/officeDocument/2006/relationships/image" Target="../media/image28.png"/><Relationship Id="rId6"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8.png"/><Relationship Id="rId4" Type="http://schemas.openxmlformats.org/officeDocument/2006/relationships/image" Target="../media/image16.png"/><Relationship Id="rId5"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16.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16.png"/><Relationship Id="rId4" Type="http://schemas.openxmlformats.org/officeDocument/2006/relationships/image" Target="../media/image1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21.png"/><Relationship Id="rId4" Type="http://schemas.openxmlformats.org/officeDocument/2006/relationships/image" Target="../media/image1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17.png"/><Relationship Id="rId6" Type="http://schemas.openxmlformats.org/officeDocument/2006/relationships/image" Target="../media/image20.png"/><Relationship Id="rId7"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0.xml"/><Relationship Id="rId3"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 Id="rId3"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1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6.png"/><Relationship Id="rId4" Type="http://schemas.openxmlformats.org/officeDocument/2006/relationships/image" Target="../media/image2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9.xml"/><Relationship Id="rId3"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0.xml"/><Relationship Id="rId3" Type="http://schemas.openxmlformats.org/officeDocument/2006/relationships/image" Target="../media/image24.gif"/><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1.xml"/><Relationship Id="rId3" Type="http://schemas.openxmlformats.org/officeDocument/2006/relationships/image" Target="../media/image2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4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4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9.xml"/><Relationship Id="rId3" Type="http://schemas.openxmlformats.org/officeDocument/2006/relationships/image" Target="../media/image4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5.jpg"/><Relationship Id="rId4" Type="http://schemas.openxmlformats.org/officeDocument/2006/relationships/image" Target="../media/image1.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2.png"/><Relationship Id="rId4" Type="http://schemas.openxmlformats.org/officeDocument/2006/relationships/image" Target="../media/image3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9.png"/><Relationship Id="rId4" Type="http://schemas.openxmlformats.org/officeDocument/2006/relationships/hyperlink" Target="https://machinelearningmastery.com/impressive-applications-of-generative-adversarial-network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8.png"/><Relationship Id="rId4" Type="http://schemas.openxmlformats.org/officeDocument/2006/relationships/hyperlink" Target="https://machinelearningmastery.com/impressive-applications-of-generative-adversarial-network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31.png"/><Relationship Id="rId4" Type="http://schemas.openxmlformats.org/officeDocument/2006/relationships/hyperlink" Target="https://machinelearningmastery.com/impressive-applications-of-generative-adversarial-networks/" TargetMode="External"/><Relationship Id="rId5" Type="http://schemas.openxmlformats.org/officeDocument/2006/relationships/image" Target="../media/image41.png"/><Relationship Id="rId6" Type="http://schemas.openxmlformats.org/officeDocument/2006/relationships/hyperlink" Target="https://golden.com/wiki/Pix2pixHD"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5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1.xml"/><Relationship Id="rId3" Type="http://schemas.openxmlformats.org/officeDocument/2006/relationships/image" Target="../media/image43.png"/><Relationship Id="rId4" Type="http://schemas.openxmlformats.org/officeDocument/2006/relationships/hyperlink" Target="https://colab.research.google.com/github/keras-team/keras-io/blob/master/examples/generative/ipynb/conditional_gan.ipynb"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4.png"/><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7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hyperlink" Target="http://www.youtube.com/watch?v=oGGTC0Gmplw" TargetMode="External"/><Relationship Id="rId4" Type="http://schemas.openxmlformats.org/officeDocument/2006/relationships/image" Target="../media/image53.jp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5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1.png"/><Relationship Id="rId4" Type="http://schemas.openxmlformats.org/officeDocument/2006/relationships/image" Target="../media/image57.png"/><Relationship Id="rId5" Type="http://schemas.openxmlformats.org/officeDocument/2006/relationships/image" Target="../media/image6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46.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64.png"/><Relationship Id="rId4"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76.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 Id="rId3" Type="http://schemas.openxmlformats.org/officeDocument/2006/relationships/image" Target="../media/image59.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56.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6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9.xml"/><Relationship Id="rId3" Type="http://schemas.openxmlformats.org/officeDocument/2006/relationships/image" Target="../media/image54.png"/><Relationship Id="rId4" Type="http://schemas.openxmlformats.org/officeDocument/2006/relationships/image" Target="../media/image73.png"/><Relationship Id="rId5" Type="http://schemas.openxmlformats.org/officeDocument/2006/relationships/image" Target="../media/image62.png"/><Relationship Id="rId6"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image" Target="../media/image65.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1.xml"/><Relationship Id="rId3" Type="http://schemas.openxmlformats.org/officeDocument/2006/relationships/image" Target="../media/image75.png"/><Relationship Id="rId4" Type="http://schemas.openxmlformats.org/officeDocument/2006/relationships/image" Target="../media/image7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2.xml"/><Relationship Id="rId3" Type="http://schemas.openxmlformats.org/officeDocument/2006/relationships/image" Target="../media/image67.png"/><Relationship Id="rId4" Type="http://schemas.openxmlformats.org/officeDocument/2006/relationships/image" Target="../media/image70.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3.xml"/><Relationship Id="rId3" Type="http://schemas.openxmlformats.org/officeDocument/2006/relationships/image" Target="../media/image24.gif"/><Relationship Id="rId4" Type="http://schemas.openxmlformats.org/officeDocument/2006/relationships/hyperlink" Target="https://colab.research.google.com/drive/1BwbqxL2fWI_vAHgWS_4Cxs9Nt6PpltFK#scrollTo=z40pYePYYUBs" TargetMode="Externa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 Id="rId3" Type="http://schemas.openxmlformats.org/officeDocument/2006/relationships/image" Target="../media/image16.png"/><Relationship Id="rId4" Type="http://schemas.openxmlformats.org/officeDocument/2006/relationships/image" Target="../media/image10.png"/><Relationship Id="rId5" Type="http://schemas.openxmlformats.org/officeDocument/2006/relationships/image" Target="../media/image1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8.xml"/><Relationship Id="rId3" Type="http://schemas.openxmlformats.org/officeDocument/2006/relationships/image" Target="../media/image68.jp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hyperlink" Target="https://www.coursera.org/articles/what-is-gan" TargetMode="External"/><Relationship Id="rId4" Type="http://schemas.openxmlformats.org/officeDocument/2006/relationships/hyperlink" Target="https://shelf.io/blog/gans-explained-how-generative-adversarial-networks-work/" TargetMode="External"/><Relationship Id="rId9" Type="http://schemas.openxmlformats.org/officeDocument/2006/relationships/hyperlink" Target="https://youtu.be/TpMIssRdhco?si=3_TLgM7HFZ_VHWhk" TargetMode="External"/><Relationship Id="rId5" Type="http://schemas.openxmlformats.org/officeDocument/2006/relationships/hyperlink" Target="https://machinelearningmastery.com/what-are-generative-adversarial-networks-gans/" TargetMode="External"/><Relationship Id="rId6" Type="http://schemas.openxmlformats.org/officeDocument/2006/relationships/hyperlink" Target="https://arxiv.org/abs/1411.1784" TargetMode="External"/><Relationship Id="rId7" Type="http://schemas.openxmlformats.org/officeDocument/2006/relationships/hyperlink" Target="https://machinelearningmastery.com/what-are-generative-adversarial-networks-gans/" TargetMode="External"/><Relationship Id="rId8" Type="http://schemas.openxmlformats.org/officeDocument/2006/relationships/hyperlink" Target="https://www.youtube.com/watch?v=EYrt7fGyA08" TargetMode="External"/><Relationship Id="rId10" Type="http://schemas.openxmlformats.org/officeDocument/2006/relationships/image" Target="../media/image7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0.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28"/>
          <p:cNvSpPr txBox="1"/>
          <p:nvPr>
            <p:ph type="ctrTitle"/>
          </p:nvPr>
        </p:nvSpPr>
        <p:spPr>
          <a:xfrm>
            <a:off x="1115975" y="1999150"/>
            <a:ext cx="4384800" cy="1698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GANs, </a:t>
            </a:r>
            <a:r>
              <a:rPr lang="en"/>
              <a:t>DCGANs, &amp; Conditional GANs: Structure, Algorithm, Applications</a:t>
            </a:r>
            <a:endParaRPr/>
          </a:p>
        </p:txBody>
      </p:sp>
      <p:sp>
        <p:nvSpPr>
          <p:cNvPr id="672" name="Google Shape;672;p28"/>
          <p:cNvSpPr txBox="1"/>
          <p:nvPr>
            <p:ph idx="1" type="subTitle"/>
          </p:nvPr>
        </p:nvSpPr>
        <p:spPr>
          <a:xfrm>
            <a:off x="5500775" y="607200"/>
            <a:ext cx="3495600" cy="39291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solidFill>
                  <a:schemeClr val="lt1"/>
                </a:solidFill>
              </a:rPr>
              <a:t>Presented By:</a:t>
            </a:r>
            <a:endParaRPr>
              <a:solidFill>
                <a:schemeClr val="lt1"/>
              </a:solidFill>
            </a:endParaRPr>
          </a:p>
          <a:p>
            <a:pPr indent="0" lvl="0" marL="457200" rtl="0" algn="l">
              <a:lnSpc>
                <a:spcPct val="150000"/>
              </a:lnSpc>
              <a:spcBef>
                <a:spcPts val="0"/>
              </a:spcBef>
              <a:spcAft>
                <a:spcPts val="0"/>
              </a:spcAft>
              <a:buNone/>
            </a:pPr>
            <a:r>
              <a:rPr lang="en"/>
              <a:t>Erica Payne</a:t>
            </a:r>
            <a:endParaRPr/>
          </a:p>
          <a:p>
            <a:pPr indent="0" lvl="0" marL="457200" rtl="0" algn="l">
              <a:lnSpc>
                <a:spcPct val="150000"/>
              </a:lnSpc>
              <a:spcBef>
                <a:spcPts val="0"/>
              </a:spcBef>
              <a:spcAft>
                <a:spcPts val="0"/>
              </a:spcAft>
              <a:buNone/>
            </a:pPr>
            <a:r>
              <a:rPr lang="en"/>
              <a:t>Leonardo Ramirez</a:t>
            </a:r>
            <a:endParaRPr/>
          </a:p>
          <a:p>
            <a:pPr indent="0" lvl="0" marL="457200" rtl="0" algn="l">
              <a:lnSpc>
                <a:spcPct val="150000"/>
              </a:lnSpc>
              <a:spcBef>
                <a:spcPts val="0"/>
              </a:spcBef>
              <a:spcAft>
                <a:spcPts val="0"/>
              </a:spcAft>
              <a:buNone/>
            </a:pPr>
            <a:r>
              <a:rPr lang="en"/>
              <a:t>Leonard Garcia</a:t>
            </a:r>
            <a:endParaRPr/>
          </a:p>
          <a:p>
            <a:pPr indent="0" lvl="0" marL="457200" rtl="0" algn="l">
              <a:lnSpc>
                <a:spcPct val="150000"/>
              </a:lnSpc>
              <a:spcBef>
                <a:spcPts val="0"/>
              </a:spcBef>
              <a:spcAft>
                <a:spcPts val="0"/>
              </a:spcAft>
              <a:buNone/>
            </a:pPr>
            <a:r>
              <a:rPr lang="en"/>
              <a:t>Jackson Bentley</a:t>
            </a:r>
            <a:endParaRPr/>
          </a:p>
          <a:p>
            <a:pPr indent="0" lvl="0" marL="457200" rtl="0" algn="l">
              <a:lnSpc>
                <a:spcPct val="150000"/>
              </a:lnSpc>
              <a:spcBef>
                <a:spcPts val="0"/>
              </a:spcBef>
              <a:spcAft>
                <a:spcPts val="0"/>
              </a:spcAft>
              <a:buNone/>
            </a:pPr>
            <a:r>
              <a:rPr lang="en"/>
              <a:t>Angel Villalobos</a:t>
            </a:r>
            <a:endParaRPr/>
          </a:p>
          <a:p>
            <a:pPr indent="0" lvl="0" marL="457200" rtl="0" algn="l">
              <a:lnSpc>
                <a:spcPct val="150000"/>
              </a:lnSpc>
              <a:spcBef>
                <a:spcPts val="0"/>
              </a:spcBef>
              <a:spcAft>
                <a:spcPts val="0"/>
              </a:spcAft>
              <a:buNone/>
            </a:pPr>
            <a:r>
              <a:rPr lang="en"/>
              <a:t>Jesus Cruz</a:t>
            </a:r>
            <a:endParaRPr/>
          </a:p>
          <a:p>
            <a:pPr indent="0" lvl="0" marL="457200" rtl="0" algn="l">
              <a:lnSpc>
                <a:spcPct val="150000"/>
              </a:lnSpc>
              <a:spcBef>
                <a:spcPts val="0"/>
              </a:spcBef>
              <a:spcAft>
                <a:spcPts val="0"/>
              </a:spcAft>
              <a:buNone/>
            </a:pPr>
            <a:r>
              <a:rPr lang="en"/>
              <a:t>David Camacho</a:t>
            </a:r>
            <a:endParaRPr/>
          </a:p>
          <a:p>
            <a:pPr indent="0" lvl="0" marL="457200" rtl="0" algn="l">
              <a:lnSpc>
                <a:spcPct val="150000"/>
              </a:lnSpc>
              <a:spcBef>
                <a:spcPts val="0"/>
              </a:spcBef>
              <a:spcAft>
                <a:spcPts val="0"/>
              </a:spcAft>
              <a:buNone/>
            </a:pPr>
            <a:r>
              <a:rPr lang="en"/>
              <a:t>Ly Jacky Nhiayi</a:t>
            </a:r>
            <a:endParaRPr/>
          </a:p>
          <a:p>
            <a:pPr indent="0" lvl="0" marL="457200" rtl="0" algn="l">
              <a:lnSpc>
                <a:spcPct val="150000"/>
              </a:lnSpc>
              <a:spcBef>
                <a:spcPts val="0"/>
              </a:spcBef>
              <a:spcAft>
                <a:spcPts val="0"/>
              </a:spcAft>
              <a:buNone/>
            </a:pPr>
            <a:r>
              <a:rPr lang="en"/>
              <a:t>Youssef Elzein</a:t>
            </a:r>
            <a:endParaRPr/>
          </a:p>
          <a:p>
            <a:pPr indent="0" lvl="0" marL="457200" rtl="0" algn="l">
              <a:lnSpc>
                <a:spcPct val="150000"/>
              </a:lnSpc>
              <a:spcBef>
                <a:spcPts val="0"/>
              </a:spcBef>
              <a:spcAft>
                <a:spcPts val="0"/>
              </a:spcAft>
              <a:buNone/>
            </a:pPr>
            <a:r>
              <a:rPr lang="en"/>
              <a:t>Matthew Johnson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3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Examples of GAN Uses</a:t>
            </a:r>
            <a:endParaRPr/>
          </a:p>
        </p:txBody>
      </p:sp>
      <p:sp>
        <p:nvSpPr>
          <p:cNvPr id="747" name="Google Shape;747;p37"/>
          <p:cNvSpPr txBox="1"/>
          <p:nvPr>
            <p:ph idx="8" type="subTitle"/>
          </p:nvPr>
        </p:nvSpPr>
        <p:spPr>
          <a:xfrm>
            <a:off x="4010950" y="1769025"/>
            <a:ext cx="2717700" cy="490200"/>
          </a:xfrm>
          <a:prstGeom prst="rect">
            <a:avLst/>
          </a:prstGeom>
        </p:spPr>
        <p:txBody>
          <a:bodyPr anchorCtr="0" anchor="ctr" bIns="91425" lIns="91425" spcFirstLastPara="1" rIns="91425" wrap="square" tIns="91425">
            <a:noAutofit/>
          </a:bodyPr>
          <a:lstStyle/>
          <a:p>
            <a:pPr indent="0" lvl="0" marL="0" marR="0" rtl="0" algn="l">
              <a:lnSpc>
                <a:spcPct val="100000"/>
              </a:lnSpc>
              <a:spcBef>
                <a:spcPts val="1200"/>
              </a:spcBef>
              <a:spcAft>
                <a:spcPts val="0"/>
              </a:spcAft>
              <a:buNone/>
            </a:pPr>
            <a:r>
              <a:rPr lang="en"/>
              <a:t>Increase Image Resolution</a:t>
            </a:r>
            <a:endParaRPr/>
          </a:p>
        </p:txBody>
      </p:sp>
      <p:sp>
        <p:nvSpPr>
          <p:cNvPr id="748" name="Google Shape;748;p37"/>
          <p:cNvSpPr txBox="1"/>
          <p:nvPr>
            <p:ph idx="2" type="title"/>
          </p:nvPr>
        </p:nvSpPr>
        <p:spPr>
          <a:xfrm>
            <a:off x="3177356" y="1199529"/>
            <a:ext cx="7347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&gt;</a:t>
            </a:r>
            <a:endParaRPr/>
          </a:p>
        </p:txBody>
      </p:sp>
      <p:sp>
        <p:nvSpPr>
          <p:cNvPr id="749" name="Google Shape;749;p37"/>
          <p:cNvSpPr txBox="1"/>
          <p:nvPr>
            <p:ph idx="3" type="title"/>
          </p:nvPr>
        </p:nvSpPr>
        <p:spPr>
          <a:xfrm>
            <a:off x="3177356" y="2902621"/>
            <a:ext cx="7347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&gt;</a:t>
            </a:r>
            <a:endParaRPr/>
          </a:p>
        </p:txBody>
      </p:sp>
      <p:sp>
        <p:nvSpPr>
          <p:cNvPr id="750" name="Google Shape;750;p37"/>
          <p:cNvSpPr txBox="1"/>
          <p:nvPr>
            <p:ph idx="4" type="title"/>
          </p:nvPr>
        </p:nvSpPr>
        <p:spPr>
          <a:xfrm>
            <a:off x="3177356" y="1767226"/>
            <a:ext cx="7347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&gt;</a:t>
            </a:r>
            <a:endParaRPr/>
          </a:p>
        </p:txBody>
      </p:sp>
      <p:sp>
        <p:nvSpPr>
          <p:cNvPr id="751" name="Google Shape;751;p37"/>
          <p:cNvSpPr txBox="1"/>
          <p:nvPr>
            <p:ph idx="5" type="title"/>
          </p:nvPr>
        </p:nvSpPr>
        <p:spPr>
          <a:xfrm>
            <a:off x="3177356" y="3470319"/>
            <a:ext cx="7347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&gt;</a:t>
            </a:r>
            <a:endParaRPr/>
          </a:p>
        </p:txBody>
      </p:sp>
      <p:sp>
        <p:nvSpPr>
          <p:cNvPr id="752" name="Google Shape;752;p37"/>
          <p:cNvSpPr txBox="1"/>
          <p:nvPr>
            <p:ph idx="6" type="title"/>
          </p:nvPr>
        </p:nvSpPr>
        <p:spPr>
          <a:xfrm>
            <a:off x="3177356" y="2334924"/>
            <a:ext cx="7347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&gt;</a:t>
            </a:r>
            <a:endParaRPr/>
          </a:p>
        </p:txBody>
      </p:sp>
      <p:sp>
        <p:nvSpPr>
          <p:cNvPr id="753" name="Google Shape;753;p37"/>
          <p:cNvSpPr txBox="1"/>
          <p:nvPr>
            <p:ph idx="7" type="title"/>
          </p:nvPr>
        </p:nvSpPr>
        <p:spPr>
          <a:xfrm>
            <a:off x="3177356" y="4038016"/>
            <a:ext cx="734700" cy="4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&gt;</a:t>
            </a:r>
            <a:endParaRPr/>
          </a:p>
        </p:txBody>
      </p:sp>
      <p:sp>
        <p:nvSpPr>
          <p:cNvPr id="754" name="Google Shape;754;p37"/>
          <p:cNvSpPr txBox="1"/>
          <p:nvPr>
            <p:ph idx="1" type="subTitle"/>
          </p:nvPr>
        </p:nvSpPr>
        <p:spPr>
          <a:xfrm>
            <a:off x="4010944" y="1201329"/>
            <a:ext cx="2717700" cy="4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Create Training Data</a:t>
            </a:r>
            <a:endParaRPr/>
          </a:p>
        </p:txBody>
      </p:sp>
      <p:sp>
        <p:nvSpPr>
          <p:cNvPr id="755" name="Google Shape;755;p37"/>
          <p:cNvSpPr txBox="1"/>
          <p:nvPr>
            <p:ph idx="9" type="subTitle"/>
          </p:nvPr>
        </p:nvSpPr>
        <p:spPr>
          <a:xfrm>
            <a:off x="4010944" y="2336727"/>
            <a:ext cx="2717700" cy="490200"/>
          </a:xfrm>
          <a:prstGeom prst="rect">
            <a:avLst/>
          </a:prstGeom>
        </p:spPr>
        <p:txBody>
          <a:bodyPr anchorCtr="0" anchor="ctr" bIns="91425" lIns="91425" spcFirstLastPara="1" rIns="91425" wrap="square" tIns="91425">
            <a:noAutofit/>
          </a:bodyPr>
          <a:lstStyle/>
          <a:p>
            <a:pPr indent="0" lvl="0" marL="0" rtl="0" algn="l">
              <a:spcBef>
                <a:spcPts val="1200"/>
              </a:spcBef>
              <a:spcAft>
                <a:spcPts val="0"/>
              </a:spcAft>
              <a:buNone/>
            </a:pPr>
            <a:r>
              <a:rPr lang="en"/>
              <a:t>Morph Audio</a:t>
            </a:r>
            <a:endParaRPr/>
          </a:p>
        </p:txBody>
      </p:sp>
      <p:sp>
        <p:nvSpPr>
          <p:cNvPr id="756" name="Google Shape;756;p37"/>
          <p:cNvSpPr txBox="1"/>
          <p:nvPr>
            <p:ph idx="13" type="subTitle"/>
          </p:nvPr>
        </p:nvSpPr>
        <p:spPr>
          <a:xfrm>
            <a:off x="4010941" y="2904427"/>
            <a:ext cx="2717700" cy="4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Generate Human Faces</a:t>
            </a:r>
            <a:endParaRPr/>
          </a:p>
        </p:txBody>
      </p:sp>
      <p:sp>
        <p:nvSpPr>
          <p:cNvPr id="757" name="Google Shape;757;p37"/>
          <p:cNvSpPr txBox="1"/>
          <p:nvPr>
            <p:ph idx="14" type="subTitle"/>
          </p:nvPr>
        </p:nvSpPr>
        <p:spPr>
          <a:xfrm>
            <a:off x="4010941" y="3472126"/>
            <a:ext cx="2717700" cy="4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Video Game Character Creation</a:t>
            </a:r>
            <a:endParaRPr/>
          </a:p>
        </p:txBody>
      </p:sp>
      <p:sp>
        <p:nvSpPr>
          <p:cNvPr id="758" name="Google Shape;758;p37"/>
          <p:cNvSpPr txBox="1"/>
          <p:nvPr>
            <p:ph idx="15" type="subTitle"/>
          </p:nvPr>
        </p:nvSpPr>
        <p:spPr>
          <a:xfrm>
            <a:off x="4010941" y="4039825"/>
            <a:ext cx="2717700" cy="4902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a:t>
            </a:r>
            <a:r>
              <a:rPr lang="en"/>
              <a:t> New Fashion Designs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2" name="Shape 762"/>
        <p:cNvGrpSpPr/>
        <p:nvPr/>
      </p:nvGrpSpPr>
      <p:grpSpPr>
        <a:xfrm>
          <a:off x="0" y="0"/>
          <a:ext cx="0" cy="0"/>
          <a:chOff x="0" y="0"/>
          <a:chExt cx="0" cy="0"/>
        </a:xfrm>
      </p:grpSpPr>
      <p:sp>
        <p:nvSpPr>
          <p:cNvPr id="763" name="Google Shape;763;p38"/>
          <p:cNvSpPr txBox="1"/>
          <p:nvPr>
            <p:ph type="title"/>
          </p:nvPr>
        </p:nvSpPr>
        <p:spPr>
          <a:xfrm>
            <a:off x="2317950" y="1307100"/>
            <a:ext cx="4508100" cy="188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Structure of GANs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sp>
        <p:nvSpPr>
          <p:cNvPr id="768" name="Google Shape;768;p39"/>
          <p:cNvSpPr txBox="1"/>
          <p:nvPr>
            <p:ph type="title"/>
          </p:nvPr>
        </p:nvSpPr>
        <p:spPr>
          <a:xfrm>
            <a:off x="745100" y="396150"/>
            <a:ext cx="37065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General Structure  </a:t>
            </a:r>
            <a:endParaRPr/>
          </a:p>
        </p:txBody>
      </p:sp>
      <p:sp>
        <p:nvSpPr>
          <p:cNvPr id="769" name="Google Shape;769;p39"/>
          <p:cNvSpPr txBox="1"/>
          <p:nvPr/>
        </p:nvSpPr>
        <p:spPr>
          <a:xfrm>
            <a:off x="421950" y="878850"/>
            <a:ext cx="8300100" cy="461700"/>
          </a:xfrm>
          <a:prstGeom prst="rect">
            <a:avLst/>
          </a:prstGeom>
          <a:noFill/>
          <a:ln>
            <a:noFill/>
          </a:ln>
        </p:spPr>
        <p:txBody>
          <a:bodyPr anchorCtr="0" anchor="t" bIns="91425" lIns="91425" spcFirstLastPara="1" rIns="91425" wrap="square" tIns="91425">
            <a:spAutoFit/>
          </a:bodyPr>
          <a:lstStyle/>
          <a:p>
            <a:pPr indent="457200" lvl="0" marL="0" rtl="0" algn="l">
              <a:spcBef>
                <a:spcPts val="0"/>
              </a:spcBef>
              <a:spcAft>
                <a:spcPts val="0"/>
              </a:spcAft>
              <a:buNone/>
            </a:pPr>
            <a:r>
              <a:rPr b="1" lang="en" sz="1800">
                <a:solidFill>
                  <a:schemeClr val="dk1"/>
                </a:solidFill>
                <a:latin typeface="Hanken Grotesk"/>
                <a:ea typeface="Hanken Grotesk"/>
                <a:cs typeface="Hanken Grotesk"/>
                <a:sym typeface="Hanken Grotesk"/>
              </a:rPr>
              <a:t>Generative 			   Adversarial 				Networks</a:t>
            </a:r>
            <a:endParaRPr b="1" sz="1800">
              <a:solidFill>
                <a:schemeClr val="dk1"/>
              </a:solidFill>
              <a:latin typeface="Hanken Grotesk"/>
              <a:ea typeface="Hanken Grotesk"/>
              <a:cs typeface="Hanken Grotesk"/>
              <a:sym typeface="Hanken Grotesk"/>
            </a:endParaRPr>
          </a:p>
        </p:txBody>
      </p:sp>
      <p:pic>
        <p:nvPicPr>
          <p:cNvPr id="770" name="Google Shape;770;p39"/>
          <p:cNvPicPr preferRelativeResize="0"/>
          <p:nvPr/>
        </p:nvPicPr>
        <p:blipFill>
          <a:blip r:embed="rId3">
            <a:alphaModFix/>
          </a:blip>
          <a:stretch>
            <a:fillRect/>
          </a:stretch>
        </p:blipFill>
        <p:spPr>
          <a:xfrm>
            <a:off x="686275" y="1647363"/>
            <a:ext cx="1569850" cy="576149"/>
          </a:xfrm>
          <a:prstGeom prst="rect">
            <a:avLst/>
          </a:prstGeom>
          <a:noFill/>
          <a:ln>
            <a:noFill/>
          </a:ln>
        </p:spPr>
      </p:pic>
      <p:pic>
        <p:nvPicPr>
          <p:cNvPr id="771" name="Google Shape;771;p39"/>
          <p:cNvPicPr preferRelativeResize="0"/>
          <p:nvPr/>
        </p:nvPicPr>
        <p:blipFill>
          <a:blip r:embed="rId4">
            <a:alphaModFix/>
          </a:blip>
          <a:stretch>
            <a:fillRect/>
          </a:stretch>
        </p:blipFill>
        <p:spPr>
          <a:xfrm>
            <a:off x="3322500" y="1264212"/>
            <a:ext cx="1774576" cy="1450174"/>
          </a:xfrm>
          <a:prstGeom prst="rect">
            <a:avLst/>
          </a:prstGeom>
          <a:noFill/>
          <a:ln>
            <a:noFill/>
          </a:ln>
        </p:spPr>
      </p:pic>
      <p:pic>
        <p:nvPicPr>
          <p:cNvPr id="772" name="Google Shape;772;p39"/>
          <p:cNvPicPr preferRelativeResize="0"/>
          <p:nvPr/>
        </p:nvPicPr>
        <p:blipFill>
          <a:blip r:embed="rId5">
            <a:alphaModFix/>
          </a:blip>
          <a:stretch>
            <a:fillRect/>
          </a:stretch>
        </p:blipFill>
        <p:spPr>
          <a:xfrm>
            <a:off x="6163459" y="1340550"/>
            <a:ext cx="2323078" cy="710525"/>
          </a:xfrm>
          <a:prstGeom prst="rect">
            <a:avLst/>
          </a:prstGeom>
          <a:noFill/>
          <a:ln>
            <a:noFill/>
          </a:ln>
        </p:spPr>
      </p:pic>
      <p:pic>
        <p:nvPicPr>
          <p:cNvPr id="773" name="Google Shape;773;p39"/>
          <p:cNvPicPr preferRelativeResize="0"/>
          <p:nvPr/>
        </p:nvPicPr>
        <p:blipFill>
          <a:blip r:embed="rId6">
            <a:alphaModFix/>
          </a:blip>
          <a:stretch>
            <a:fillRect/>
          </a:stretch>
        </p:blipFill>
        <p:spPr>
          <a:xfrm>
            <a:off x="6179173" y="2186450"/>
            <a:ext cx="2291664" cy="630300"/>
          </a:xfrm>
          <a:prstGeom prst="rect">
            <a:avLst/>
          </a:prstGeom>
          <a:noFill/>
          <a:ln>
            <a:noFill/>
          </a:ln>
        </p:spPr>
      </p:pic>
      <p:sp>
        <p:nvSpPr>
          <p:cNvPr id="774" name="Google Shape;774;p39"/>
          <p:cNvSpPr txBox="1"/>
          <p:nvPr/>
        </p:nvSpPr>
        <p:spPr>
          <a:xfrm>
            <a:off x="331125" y="2844425"/>
            <a:ext cx="2291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The generative part of GANs is </a:t>
            </a:r>
            <a:r>
              <a:rPr b="1" lang="en">
                <a:solidFill>
                  <a:schemeClr val="dk1"/>
                </a:solidFill>
                <a:latin typeface="Raleway"/>
                <a:ea typeface="Raleway"/>
                <a:cs typeface="Raleway"/>
                <a:sym typeface="Raleway"/>
              </a:rPr>
              <a:t>responsible</a:t>
            </a:r>
            <a:r>
              <a:rPr b="1" lang="en">
                <a:solidFill>
                  <a:schemeClr val="dk1"/>
                </a:solidFill>
                <a:latin typeface="Raleway"/>
                <a:ea typeface="Raleway"/>
                <a:cs typeface="Raleway"/>
                <a:sym typeface="Raleway"/>
              </a:rPr>
              <a:t> in creating fake d</a:t>
            </a:r>
            <a:r>
              <a:rPr b="1" lang="en">
                <a:solidFill>
                  <a:schemeClr val="dk1"/>
                </a:solidFill>
                <a:latin typeface="Raleway"/>
                <a:ea typeface="Raleway"/>
                <a:cs typeface="Raleway"/>
                <a:sym typeface="Raleway"/>
              </a:rPr>
              <a:t>ata</a:t>
            </a:r>
            <a:r>
              <a:rPr b="1" lang="en">
                <a:solidFill>
                  <a:schemeClr val="dk1"/>
                </a:solidFill>
                <a:latin typeface="Raleway"/>
                <a:ea typeface="Raleway"/>
                <a:cs typeface="Raleway"/>
                <a:sym typeface="Raleway"/>
              </a:rPr>
              <a:t>.Its main purpose is to make the discriminator classify it as real samples. The main application of GANs is to create fake samples that look realistic.</a:t>
            </a:r>
            <a:endParaRPr b="1">
              <a:solidFill>
                <a:schemeClr val="dk1"/>
              </a:solidFill>
              <a:latin typeface="Raleway"/>
              <a:ea typeface="Raleway"/>
              <a:cs typeface="Raleway"/>
              <a:sym typeface="Raleway"/>
            </a:endParaRPr>
          </a:p>
        </p:txBody>
      </p:sp>
      <p:sp>
        <p:nvSpPr>
          <p:cNvPr id="775" name="Google Shape;775;p39"/>
          <p:cNvSpPr txBox="1"/>
          <p:nvPr/>
        </p:nvSpPr>
        <p:spPr>
          <a:xfrm>
            <a:off x="2679625" y="2844425"/>
            <a:ext cx="3621900" cy="212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In the adversarial part the generators goal is to maximize the error probability of the discriminator while the discriminators goal is to </a:t>
            </a:r>
            <a:r>
              <a:rPr b="1" lang="en">
                <a:solidFill>
                  <a:schemeClr val="dk1"/>
                </a:solidFill>
                <a:latin typeface="Raleway"/>
                <a:ea typeface="Raleway"/>
                <a:cs typeface="Raleway"/>
                <a:sym typeface="Raleway"/>
              </a:rPr>
              <a:t>minimize</a:t>
            </a:r>
            <a:r>
              <a:rPr b="1" lang="en">
                <a:solidFill>
                  <a:schemeClr val="dk1"/>
                </a:solidFill>
                <a:latin typeface="Raleway"/>
                <a:ea typeface="Raleway"/>
                <a:cs typeface="Raleway"/>
                <a:sym typeface="Raleway"/>
              </a:rPr>
              <a:t> its error probability. Through training iterations both networks evolve until they reach an equilibrium state. At this state the discriminator cannot distinguish </a:t>
            </a:r>
            <a:r>
              <a:rPr b="1" lang="en">
                <a:solidFill>
                  <a:schemeClr val="dk1"/>
                </a:solidFill>
                <a:latin typeface="Raleway"/>
                <a:ea typeface="Raleway"/>
                <a:cs typeface="Raleway"/>
                <a:sym typeface="Raleway"/>
              </a:rPr>
              <a:t>between</a:t>
            </a:r>
            <a:r>
              <a:rPr b="1" lang="en">
                <a:solidFill>
                  <a:schemeClr val="dk1"/>
                </a:solidFill>
                <a:latin typeface="Raleway"/>
                <a:ea typeface="Raleway"/>
                <a:cs typeface="Raleway"/>
                <a:sym typeface="Raleway"/>
              </a:rPr>
              <a:t> real and fake data. This is </a:t>
            </a:r>
            <a:r>
              <a:rPr b="1" lang="en">
                <a:solidFill>
                  <a:schemeClr val="dk1"/>
                </a:solidFill>
                <a:latin typeface="Raleway"/>
                <a:ea typeface="Raleway"/>
                <a:cs typeface="Raleway"/>
                <a:sym typeface="Raleway"/>
              </a:rPr>
              <a:t>where</a:t>
            </a:r>
            <a:r>
              <a:rPr b="1" lang="en">
                <a:solidFill>
                  <a:schemeClr val="dk1"/>
                </a:solidFill>
                <a:latin typeface="Raleway"/>
                <a:ea typeface="Raleway"/>
                <a:cs typeface="Raleway"/>
                <a:sym typeface="Raleway"/>
              </a:rPr>
              <a:t> the training process ends.</a:t>
            </a:r>
            <a:endParaRPr b="1">
              <a:solidFill>
                <a:schemeClr val="dk1"/>
              </a:solidFill>
              <a:latin typeface="Raleway"/>
              <a:ea typeface="Raleway"/>
              <a:cs typeface="Raleway"/>
              <a:sym typeface="Raleway"/>
            </a:endParaRPr>
          </a:p>
        </p:txBody>
      </p:sp>
      <p:sp>
        <p:nvSpPr>
          <p:cNvPr id="776" name="Google Shape;776;p39"/>
          <p:cNvSpPr txBox="1"/>
          <p:nvPr/>
        </p:nvSpPr>
        <p:spPr>
          <a:xfrm>
            <a:off x="6358325" y="2895350"/>
            <a:ext cx="24567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Both the Generator and Discriminator are neural networks. The Generators output is directly connected to the Discriminators input. The network can be either deep convolutional network or fully connected.</a:t>
            </a:r>
            <a:endParaRPr b="1">
              <a:solidFill>
                <a:schemeClr val="dk1"/>
              </a:solidFill>
              <a:latin typeface="Raleway"/>
              <a:ea typeface="Raleway"/>
              <a:cs typeface="Raleway"/>
              <a:sym typeface="Raleway"/>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pic>
        <p:nvPicPr>
          <p:cNvPr id="781" name="Google Shape;781;p40"/>
          <p:cNvPicPr preferRelativeResize="0"/>
          <p:nvPr/>
        </p:nvPicPr>
        <p:blipFill>
          <a:blip r:embed="rId3">
            <a:alphaModFix/>
          </a:blip>
          <a:stretch>
            <a:fillRect/>
          </a:stretch>
        </p:blipFill>
        <p:spPr>
          <a:xfrm>
            <a:off x="6597336" y="1373800"/>
            <a:ext cx="2072789" cy="3109199"/>
          </a:xfrm>
          <a:prstGeom prst="rect">
            <a:avLst/>
          </a:prstGeom>
          <a:noFill/>
          <a:ln>
            <a:noFill/>
          </a:ln>
        </p:spPr>
      </p:pic>
      <p:sp>
        <p:nvSpPr>
          <p:cNvPr id="782" name="Google Shape;782;p40"/>
          <p:cNvSpPr txBox="1"/>
          <p:nvPr>
            <p:ph type="title"/>
          </p:nvPr>
        </p:nvSpPr>
        <p:spPr>
          <a:xfrm>
            <a:off x="745100" y="396150"/>
            <a:ext cx="54657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Training Data </a:t>
            </a:r>
            <a:endParaRPr/>
          </a:p>
        </p:txBody>
      </p:sp>
      <p:sp>
        <p:nvSpPr>
          <p:cNvPr id="783" name="Google Shape;783;p40"/>
          <p:cNvSpPr txBox="1"/>
          <p:nvPr/>
        </p:nvSpPr>
        <p:spPr>
          <a:xfrm>
            <a:off x="745100" y="950600"/>
            <a:ext cx="5632200" cy="458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Random Input Vector</a:t>
            </a:r>
            <a:endParaRPr b="1" sz="1600">
              <a:solidFill>
                <a:schemeClr val="dk1"/>
              </a:solidFill>
              <a:latin typeface="Raleway"/>
              <a:ea typeface="Raleway"/>
              <a:cs typeface="Raleway"/>
              <a:sym typeface="Raleway"/>
            </a:endParaRPr>
          </a:p>
          <a:p>
            <a:pPr indent="0" lvl="0" marL="0" rtl="0" algn="l">
              <a:spcBef>
                <a:spcPts val="0"/>
              </a:spcBef>
              <a:spcAft>
                <a:spcPts val="0"/>
              </a:spcAft>
              <a:buNone/>
            </a:pPr>
            <a:r>
              <a:t/>
            </a:r>
            <a:endParaRPr b="1" sz="1600">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b="1" lang="en">
                <a:solidFill>
                  <a:schemeClr val="dk1"/>
                </a:solidFill>
                <a:latin typeface="Raleway"/>
                <a:ea typeface="Raleway"/>
                <a:cs typeface="Raleway"/>
                <a:sym typeface="Raleway"/>
              </a:rPr>
              <a:t>In GANs the Generators doesn’t use training data like in supervised learning models. Instead the Generator takes a fix-</a:t>
            </a:r>
            <a:r>
              <a:rPr b="1" lang="en">
                <a:solidFill>
                  <a:schemeClr val="dk1"/>
                </a:solidFill>
                <a:latin typeface="Raleway"/>
                <a:ea typeface="Raleway"/>
                <a:cs typeface="Raleway"/>
                <a:sym typeface="Raleway"/>
              </a:rPr>
              <a:t>length</a:t>
            </a:r>
            <a:r>
              <a:rPr b="1" lang="en">
                <a:solidFill>
                  <a:schemeClr val="dk1"/>
                </a:solidFill>
                <a:latin typeface="Raleway"/>
                <a:ea typeface="Raleway"/>
                <a:cs typeface="Raleway"/>
                <a:sym typeface="Raleway"/>
              </a:rPr>
              <a:t> random  vector as input. The vector is also known as “Latent vector” or “noise vector”</a:t>
            </a:r>
            <a:endParaRPr b="1">
              <a:solidFill>
                <a:schemeClr val="dk1"/>
              </a:solidFill>
              <a:latin typeface="Raleway"/>
              <a:ea typeface="Raleway"/>
              <a:cs typeface="Raleway"/>
              <a:sym typeface="Raleway"/>
            </a:endParaRPr>
          </a:p>
          <a:p>
            <a:pPr indent="0" lvl="0" marL="457200" rtl="0" algn="l">
              <a:spcBef>
                <a:spcPts val="0"/>
              </a:spcBef>
              <a:spcAft>
                <a:spcPts val="0"/>
              </a:spcAft>
              <a:buNone/>
            </a:pPr>
            <a:r>
              <a:t/>
            </a:r>
            <a:endParaRPr b="1">
              <a:solidFill>
                <a:schemeClr val="dk1"/>
              </a:solidFill>
              <a:latin typeface="Raleway"/>
              <a:ea typeface="Raleway"/>
              <a:cs typeface="Raleway"/>
              <a:sym typeface="Raleway"/>
            </a:endParaRPr>
          </a:p>
          <a:p>
            <a:pPr indent="-330200" lvl="0" marL="457200" rtl="0" algn="l">
              <a:spcBef>
                <a:spcPts val="0"/>
              </a:spcBef>
              <a:spcAft>
                <a:spcPts val="0"/>
              </a:spcAft>
              <a:buClr>
                <a:schemeClr val="dk1"/>
              </a:buClr>
              <a:buSzPts val="1600"/>
              <a:buFont typeface="Raleway"/>
              <a:buChar char="●"/>
            </a:pPr>
            <a:r>
              <a:rPr b="1" lang="en">
                <a:solidFill>
                  <a:schemeClr val="dk1"/>
                </a:solidFill>
                <a:latin typeface="Raleway"/>
                <a:ea typeface="Raleway"/>
                <a:cs typeface="Raleway"/>
                <a:sym typeface="Raleway"/>
              </a:rPr>
              <a:t>This vector is usually sample from a simple probability distribution such as normal or a uniform distribution. The purpose of the random input vector is to provide the Generator with a starting point from which it can generate synthetic data. </a:t>
            </a:r>
            <a:endParaRPr b="1">
              <a:solidFill>
                <a:schemeClr val="dk1"/>
              </a:solidFill>
              <a:latin typeface="Raleway"/>
              <a:ea typeface="Raleway"/>
              <a:cs typeface="Raleway"/>
              <a:sym typeface="Raleway"/>
            </a:endParaRPr>
          </a:p>
          <a:p>
            <a:pPr indent="0" lvl="0" marL="457200" rtl="0" algn="l">
              <a:spcBef>
                <a:spcPts val="0"/>
              </a:spcBef>
              <a:spcAft>
                <a:spcPts val="0"/>
              </a:spcAft>
              <a:buNone/>
            </a:pPr>
            <a:r>
              <a:t/>
            </a:r>
            <a:endParaRPr b="1">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b="1" lang="en">
                <a:solidFill>
                  <a:schemeClr val="dk1"/>
                </a:solidFill>
                <a:latin typeface="Raleway"/>
                <a:ea typeface="Raleway"/>
                <a:cs typeface="Raleway"/>
                <a:sym typeface="Raleway"/>
              </a:rPr>
              <a:t>This “noise” introduce randomness into the input vector. This is important because it ensures each time the generator generates an output is not exactly as before. The randomness help generate diverse and realistic fake data.</a:t>
            </a:r>
            <a:endParaRPr b="1" sz="1200">
              <a:solidFill>
                <a:schemeClr val="dk1"/>
              </a:solidFill>
              <a:latin typeface="Raleway"/>
              <a:ea typeface="Raleway"/>
              <a:cs typeface="Raleway"/>
              <a:sym typeface="Raleway"/>
            </a:endParaRPr>
          </a:p>
          <a:p>
            <a:pPr indent="0" lvl="0" marL="457200" rtl="0" algn="l">
              <a:spcBef>
                <a:spcPts val="0"/>
              </a:spcBef>
              <a:spcAft>
                <a:spcPts val="0"/>
              </a:spcAft>
              <a:buNone/>
            </a:pPr>
            <a:r>
              <a:t/>
            </a:r>
            <a:endParaRPr b="1">
              <a:solidFill>
                <a:schemeClr val="dk1"/>
              </a:solidFill>
              <a:latin typeface="Raleway"/>
              <a:ea typeface="Raleway"/>
              <a:cs typeface="Raleway"/>
              <a:sym typeface="Raleway"/>
            </a:endParaRPr>
          </a:p>
          <a:p>
            <a:pPr indent="0" lvl="0" marL="914400" rtl="0" algn="l">
              <a:spcBef>
                <a:spcPts val="0"/>
              </a:spcBef>
              <a:spcAft>
                <a:spcPts val="0"/>
              </a:spcAft>
              <a:buNone/>
            </a:pPr>
            <a:r>
              <a:t/>
            </a:r>
            <a:endParaRPr b="1">
              <a:solidFill>
                <a:schemeClr val="dk1"/>
              </a:solidFill>
              <a:latin typeface="Raleway"/>
              <a:ea typeface="Raleway"/>
              <a:cs typeface="Raleway"/>
              <a:sym typeface="Raleway"/>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41"/>
          <p:cNvSpPr txBox="1"/>
          <p:nvPr>
            <p:ph type="title"/>
          </p:nvPr>
        </p:nvSpPr>
        <p:spPr>
          <a:xfrm>
            <a:off x="742750" y="448525"/>
            <a:ext cx="6440100" cy="6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Discriminator Training Data</a:t>
            </a:r>
            <a:endParaRPr/>
          </a:p>
          <a:p>
            <a:pPr indent="0" lvl="0" marL="0" rtl="0" algn="l">
              <a:spcBef>
                <a:spcPts val="0"/>
              </a:spcBef>
              <a:spcAft>
                <a:spcPts val="0"/>
              </a:spcAft>
              <a:buNone/>
            </a:pPr>
            <a:r>
              <a:t/>
            </a:r>
            <a:endParaRPr/>
          </a:p>
        </p:txBody>
      </p:sp>
      <p:sp>
        <p:nvSpPr>
          <p:cNvPr id="789" name="Google Shape;789;p41"/>
          <p:cNvSpPr txBox="1"/>
          <p:nvPr>
            <p:ph type="title"/>
          </p:nvPr>
        </p:nvSpPr>
        <p:spPr>
          <a:xfrm>
            <a:off x="742750" y="1023600"/>
            <a:ext cx="5959500" cy="377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latin typeface="Raleway"/>
                <a:ea typeface="Raleway"/>
                <a:cs typeface="Raleway"/>
                <a:sym typeface="Raleway"/>
              </a:rPr>
              <a:t>The Discriminator </a:t>
            </a:r>
            <a:r>
              <a:rPr b="1" lang="en" sz="1400">
                <a:latin typeface="Raleway"/>
                <a:ea typeface="Raleway"/>
                <a:cs typeface="Raleway"/>
                <a:sym typeface="Raleway"/>
              </a:rPr>
              <a:t>training</a:t>
            </a:r>
            <a:r>
              <a:rPr b="1" lang="en" sz="1400">
                <a:latin typeface="Raleway"/>
                <a:ea typeface="Raleway"/>
                <a:cs typeface="Raleway"/>
                <a:sym typeface="Raleway"/>
              </a:rPr>
              <a:t> data comes from two sources. </a:t>
            </a:r>
            <a:endParaRPr b="1" sz="1400">
              <a:latin typeface="Raleway"/>
              <a:ea typeface="Raleway"/>
              <a:cs typeface="Raleway"/>
              <a:sym typeface="Raleway"/>
            </a:endParaRPr>
          </a:p>
          <a:p>
            <a:pPr indent="0" lvl="0" marL="457200" rtl="0" algn="l">
              <a:spcBef>
                <a:spcPts val="0"/>
              </a:spcBef>
              <a:spcAft>
                <a:spcPts val="0"/>
              </a:spcAft>
              <a:buNone/>
            </a:pPr>
            <a:r>
              <a:t/>
            </a:r>
            <a:endParaRPr b="1" sz="1400">
              <a:latin typeface="Raleway"/>
              <a:ea typeface="Raleway"/>
              <a:cs typeface="Raleway"/>
              <a:sym typeface="Raleway"/>
            </a:endParaRPr>
          </a:p>
          <a:p>
            <a:pPr indent="-317500" lvl="0" marL="457200" rtl="0" algn="l">
              <a:spcBef>
                <a:spcPts val="0"/>
              </a:spcBef>
              <a:spcAft>
                <a:spcPts val="0"/>
              </a:spcAft>
              <a:buSzPts val="1400"/>
              <a:buFont typeface="Raleway"/>
              <a:buChar char="●"/>
            </a:pPr>
            <a:r>
              <a:rPr b="1" lang="en" sz="1400">
                <a:latin typeface="Raleway"/>
                <a:ea typeface="Raleway"/>
                <a:cs typeface="Raleway"/>
                <a:sym typeface="Raleway"/>
              </a:rPr>
              <a:t>Real data samples from the actual data set.  Which contain examples of the type of data that the generator tries to imitate. During training the discriminator uses these instances as positive samples.</a:t>
            </a:r>
            <a:endParaRPr b="1" sz="1400">
              <a:latin typeface="Raleway"/>
              <a:ea typeface="Raleway"/>
              <a:cs typeface="Raleway"/>
              <a:sym typeface="Raleway"/>
            </a:endParaRPr>
          </a:p>
          <a:p>
            <a:pPr indent="0" lvl="0" marL="914400" rtl="0" algn="l">
              <a:spcBef>
                <a:spcPts val="0"/>
              </a:spcBef>
              <a:spcAft>
                <a:spcPts val="0"/>
              </a:spcAft>
              <a:buNone/>
            </a:pPr>
            <a:r>
              <a:t/>
            </a:r>
            <a:endParaRPr b="1" sz="1400">
              <a:latin typeface="Raleway"/>
              <a:ea typeface="Raleway"/>
              <a:cs typeface="Raleway"/>
              <a:sym typeface="Raleway"/>
            </a:endParaRPr>
          </a:p>
          <a:p>
            <a:pPr indent="-317500" lvl="0" marL="457200" rtl="0" algn="l">
              <a:spcBef>
                <a:spcPts val="0"/>
              </a:spcBef>
              <a:spcAft>
                <a:spcPts val="0"/>
              </a:spcAft>
              <a:buSzPts val="1400"/>
              <a:buFont typeface="Raleway"/>
              <a:buChar char="●"/>
            </a:pPr>
            <a:r>
              <a:rPr b="1" lang="en" sz="1400">
                <a:latin typeface="Raleway"/>
                <a:ea typeface="Raleway"/>
                <a:cs typeface="Raleway"/>
                <a:sym typeface="Raleway"/>
              </a:rPr>
              <a:t>And fake data samples produced by the Generator. These are the fake data s</a:t>
            </a:r>
            <a:r>
              <a:rPr b="1" lang="en" sz="1400">
                <a:latin typeface="Raleway"/>
                <a:ea typeface="Raleway"/>
                <a:cs typeface="Raleway"/>
                <a:sym typeface="Raleway"/>
              </a:rPr>
              <a:t>amples</a:t>
            </a:r>
            <a:r>
              <a:rPr b="1" lang="en" sz="1400">
                <a:latin typeface="Raleway"/>
                <a:ea typeface="Raleway"/>
                <a:cs typeface="Raleway"/>
                <a:sym typeface="Raleway"/>
              </a:rPr>
              <a:t> that were produced by feeding the generator with the random input vector. During training the discriminator uses these instances as negative samples.</a:t>
            </a:r>
            <a:endParaRPr b="1" sz="1400">
              <a:latin typeface="Raleway"/>
              <a:ea typeface="Raleway"/>
              <a:cs typeface="Raleway"/>
              <a:sym typeface="Raleway"/>
            </a:endParaRPr>
          </a:p>
          <a:p>
            <a:pPr indent="0" lvl="0" marL="457200" rtl="0" algn="l">
              <a:spcBef>
                <a:spcPts val="0"/>
              </a:spcBef>
              <a:spcAft>
                <a:spcPts val="0"/>
              </a:spcAft>
              <a:buNone/>
            </a:pPr>
            <a:r>
              <a:t/>
            </a:r>
            <a:endParaRPr b="1" sz="1400">
              <a:latin typeface="Raleway"/>
              <a:ea typeface="Raleway"/>
              <a:cs typeface="Raleway"/>
              <a:sym typeface="Raleway"/>
            </a:endParaRPr>
          </a:p>
          <a:p>
            <a:pPr indent="-317500" lvl="0" marL="457200" rtl="0" algn="l">
              <a:spcBef>
                <a:spcPts val="0"/>
              </a:spcBef>
              <a:spcAft>
                <a:spcPts val="0"/>
              </a:spcAft>
              <a:buSzPts val="1400"/>
              <a:buFont typeface="Raleway"/>
              <a:buChar char="●"/>
            </a:pPr>
            <a:r>
              <a:rPr b="1" lang="en" sz="1400">
                <a:latin typeface="Raleway"/>
                <a:ea typeface="Raleway"/>
                <a:cs typeface="Raleway"/>
                <a:sym typeface="Raleway"/>
              </a:rPr>
              <a:t>The Generator performs a binary classification on the input data that comes from both the generator’s fake data and real data from the domain set. This classification is typically done using a final output layer with a sigmoid activation function that </a:t>
            </a:r>
            <a:r>
              <a:rPr b="1" lang="en" sz="1400">
                <a:latin typeface="Raleway"/>
                <a:ea typeface="Raleway"/>
                <a:cs typeface="Raleway"/>
                <a:sym typeface="Raleway"/>
              </a:rPr>
              <a:t>outputs a probability score. A score close to 1 mean the input instance is real. A score close to 0 mean  it is fake.</a:t>
            </a:r>
            <a:endParaRPr b="1" sz="1400">
              <a:latin typeface="Raleway"/>
              <a:ea typeface="Raleway"/>
              <a:cs typeface="Raleway"/>
              <a:sym typeface="Raleway"/>
            </a:endParaRPr>
          </a:p>
          <a:p>
            <a:pPr indent="0" lvl="0" marL="0" rtl="0" algn="l">
              <a:spcBef>
                <a:spcPts val="0"/>
              </a:spcBef>
              <a:spcAft>
                <a:spcPts val="0"/>
              </a:spcAft>
              <a:buNone/>
            </a:pPr>
            <a:r>
              <a:t/>
            </a:r>
            <a:endParaRPr b="1">
              <a:latin typeface="Raleway"/>
              <a:ea typeface="Raleway"/>
              <a:cs typeface="Raleway"/>
              <a:sym typeface="Raleway"/>
            </a:endParaRPr>
          </a:p>
        </p:txBody>
      </p:sp>
      <p:pic>
        <p:nvPicPr>
          <p:cNvPr id="790" name="Google Shape;790;p41"/>
          <p:cNvPicPr preferRelativeResize="0"/>
          <p:nvPr/>
        </p:nvPicPr>
        <p:blipFill>
          <a:blip r:embed="rId3">
            <a:alphaModFix/>
          </a:blip>
          <a:stretch>
            <a:fillRect/>
          </a:stretch>
        </p:blipFill>
        <p:spPr>
          <a:xfrm>
            <a:off x="6788950" y="1620100"/>
            <a:ext cx="1890424" cy="27196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4" name="Shape 794"/>
        <p:cNvGrpSpPr/>
        <p:nvPr/>
      </p:nvGrpSpPr>
      <p:grpSpPr>
        <a:xfrm>
          <a:off x="0" y="0"/>
          <a:ext cx="0" cy="0"/>
          <a:chOff x="0" y="0"/>
          <a:chExt cx="0" cy="0"/>
        </a:xfrm>
      </p:grpSpPr>
      <p:sp>
        <p:nvSpPr>
          <p:cNvPr id="795" name="Google Shape;795;p4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Loss </a:t>
            </a:r>
            <a:endParaRPr/>
          </a:p>
        </p:txBody>
      </p:sp>
      <p:sp>
        <p:nvSpPr>
          <p:cNvPr id="796" name="Google Shape;796;p42"/>
          <p:cNvSpPr txBox="1"/>
          <p:nvPr/>
        </p:nvSpPr>
        <p:spPr>
          <a:xfrm>
            <a:off x="408275" y="1114625"/>
            <a:ext cx="2631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The Generator loss measures how effectively the Generator is able to </a:t>
            </a:r>
            <a:r>
              <a:rPr b="1" lang="en">
                <a:solidFill>
                  <a:schemeClr val="dk1"/>
                </a:solidFill>
                <a:latin typeface="Raleway"/>
                <a:ea typeface="Raleway"/>
                <a:cs typeface="Raleway"/>
                <a:sym typeface="Raleway"/>
              </a:rPr>
              <a:t>deceive</a:t>
            </a:r>
            <a:r>
              <a:rPr b="1" lang="en">
                <a:solidFill>
                  <a:schemeClr val="dk1"/>
                </a:solidFill>
                <a:latin typeface="Raleway"/>
                <a:ea typeface="Raleway"/>
                <a:cs typeface="Raleway"/>
                <a:sym typeface="Raleway"/>
              </a:rPr>
              <a:t> the discriminator in </a:t>
            </a:r>
            <a:r>
              <a:rPr b="1" lang="en">
                <a:solidFill>
                  <a:schemeClr val="dk1"/>
                </a:solidFill>
                <a:latin typeface="Raleway"/>
                <a:ea typeface="Raleway"/>
                <a:cs typeface="Raleway"/>
                <a:sym typeface="Raleway"/>
              </a:rPr>
              <a:t>classifying</a:t>
            </a:r>
            <a:r>
              <a:rPr b="1" lang="en">
                <a:solidFill>
                  <a:schemeClr val="dk1"/>
                </a:solidFill>
                <a:latin typeface="Raleway"/>
                <a:ea typeface="Raleway"/>
                <a:cs typeface="Raleway"/>
                <a:sym typeface="Raleway"/>
              </a:rPr>
              <a:t> the data. The generator loss is typically calculated using a binary cross entropy loss.</a:t>
            </a:r>
            <a:endParaRPr b="1">
              <a:solidFill>
                <a:schemeClr val="dk1"/>
              </a:solidFill>
              <a:latin typeface="Raleway"/>
              <a:ea typeface="Raleway"/>
              <a:cs typeface="Raleway"/>
              <a:sym typeface="Raleway"/>
            </a:endParaRPr>
          </a:p>
        </p:txBody>
      </p:sp>
      <p:sp>
        <p:nvSpPr>
          <p:cNvPr id="797" name="Google Shape;797;p42"/>
          <p:cNvSpPr txBox="1"/>
          <p:nvPr/>
        </p:nvSpPr>
        <p:spPr>
          <a:xfrm>
            <a:off x="5465975" y="1200825"/>
            <a:ext cx="3210300" cy="22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In GANs The </a:t>
            </a:r>
            <a:r>
              <a:rPr b="1" lang="en">
                <a:solidFill>
                  <a:schemeClr val="dk1"/>
                </a:solidFill>
                <a:latin typeface="Raleway"/>
                <a:ea typeface="Raleway"/>
                <a:cs typeface="Raleway"/>
                <a:sym typeface="Raleway"/>
              </a:rPr>
              <a:t>generator</a:t>
            </a:r>
            <a:r>
              <a:rPr b="1" lang="en">
                <a:solidFill>
                  <a:schemeClr val="dk1"/>
                </a:solidFill>
                <a:latin typeface="Raleway"/>
                <a:ea typeface="Raleway"/>
                <a:cs typeface="Raleway"/>
                <a:sym typeface="Raleway"/>
              </a:rPr>
              <a:t> is not directly connected to its loss. The Generators loss is connect to the Discriminators output.  This </a:t>
            </a:r>
            <a:r>
              <a:rPr b="1" lang="en">
                <a:solidFill>
                  <a:schemeClr val="dk1"/>
                </a:solidFill>
                <a:latin typeface="Raleway"/>
                <a:ea typeface="Raleway"/>
                <a:cs typeface="Raleway"/>
                <a:sym typeface="Raleway"/>
              </a:rPr>
              <a:t>loss</a:t>
            </a:r>
            <a:r>
              <a:rPr b="1" lang="en">
                <a:solidFill>
                  <a:schemeClr val="dk1"/>
                </a:solidFill>
                <a:latin typeface="Raleway"/>
                <a:ea typeface="Raleway"/>
                <a:cs typeface="Raleway"/>
                <a:sym typeface="Raleway"/>
              </a:rPr>
              <a:t> is calculated after the Discriminator classifies the data produce by the Generator. </a:t>
            </a:r>
            <a:endParaRPr b="1" sz="1600">
              <a:solidFill>
                <a:schemeClr val="dk1"/>
              </a:solidFill>
              <a:latin typeface="Raleway"/>
              <a:ea typeface="Raleway"/>
              <a:cs typeface="Raleway"/>
              <a:sym typeface="Raleway"/>
            </a:endParaRPr>
          </a:p>
        </p:txBody>
      </p:sp>
      <p:pic>
        <p:nvPicPr>
          <p:cNvPr id="798" name="Google Shape;798;p42"/>
          <p:cNvPicPr preferRelativeResize="0"/>
          <p:nvPr/>
        </p:nvPicPr>
        <p:blipFill>
          <a:blip r:embed="rId3">
            <a:alphaModFix/>
          </a:blip>
          <a:stretch>
            <a:fillRect/>
          </a:stretch>
        </p:blipFill>
        <p:spPr>
          <a:xfrm>
            <a:off x="2525400" y="3238626"/>
            <a:ext cx="3632220" cy="1650649"/>
          </a:xfrm>
          <a:prstGeom prst="rect">
            <a:avLst/>
          </a:prstGeom>
          <a:noFill/>
          <a:ln>
            <a:noFill/>
          </a:ln>
        </p:spPr>
      </p:pic>
      <p:sp>
        <p:nvSpPr>
          <p:cNvPr id="799" name="Google Shape;799;p42"/>
          <p:cNvSpPr txBox="1"/>
          <p:nvPr/>
        </p:nvSpPr>
        <p:spPr>
          <a:xfrm>
            <a:off x="3039275" y="1114625"/>
            <a:ext cx="2426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The generator loss penalizes the generator when the discriminator classifies the generated examples as fake. When this happens the Generator updates its weights.</a:t>
            </a:r>
            <a:endParaRPr b="1" sz="1600">
              <a:solidFill>
                <a:schemeClr val="dk1"/>
              </a:solidFill>
              <a:latin typeface="Raleway"/>
              <a:ea typeface="Raleway"/>
              <a:cs typeface="Raleway"/>
              <a:sym typeface="Raleway"/>
            </a:endParaRPr>
          </a:p>
          <a:p>
            <a:pPr indent="0" lvl="0" marL="0" rtl="0" algn="l">
              <a:spcBef>
                <a:spcPts val="0"/>
              </a:spcBef>
              <a:spcAft>
                <a:spcPts val="0"/>
              </a:spcAft>
              <a:buNone/>
            </a:pPr>
            <a:r>
              <a:t/>
            </a:r>
            <a:endParaRPr b="1">
              <a:solidFill>
                <a:schemeClr val="dk1"/>
              </a:solidFill>
              <a:latin typeface="Raleway"/>
              <a:ea typeface="Raleway"/>
              <a:cs typeface="Raleway"/>
              <a:sym typeface="Raleway"/>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3" name="Shape 803"/>
        <p:cNvGrpSpPr/>
        <p:nvPr/>
      </p:nvGrpSpPr>
      <p:grpSpPr>
        <a:xfrm>
          <a:off x="0" y="0"/>
          <a:ext cx="0" cy="0"/>
          <a:chOff x="0" y="0"/>
          <a:chExt cx="0" cy="0"/>
        </a:xfrm>
      </p:grpSpPr>
      <p:sp>
        <p:nvSpPr>
          <p:cNvPr id="804" name="Google Shape;804;p4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 Backpropagation </a:t>
            </a:r>
            <a:endParaRPr/>
          </a:p>
        </p:txBody>
      </p:sp>
      <p:pic>
        <p:nvPicPr>
          <p:cNvPr id="805" name="Google Shape;805;p43"/>
          <p:cNvPicPr preferRelativeResize="0"/>
          <p:nvPr/>
        </p:nvPicPr>
        <p:blipFill>
          <a:blip r:embed="rId3">
            <a:alphaModFix/>
          </a:blip>
          <a:stretch>
            <a:fillRect/>
          </a:stretch>
        </p:blipFill>
        <p:spPr>
          <a:xfrm>
            <a:off x="1453725" y="2872925"/>
            <a:ext cx="5378300" cy="1986925"/>
          </a:xfrm>
          <a:prstGeom prst="rect">
            <a:avLst/>
          </a:prstGeom>
          <a:noFill/>
          <a:ln>
            <a:noFill/>
          </a:ln>
        </p:spPr>
      </p:pic>
      <p:sp>
        <p:nvSpPr>
          <p:cNvPr id="806" name="Google Shape;806;p43"/>
          <p:cNvSpPr txBox="1"/>
          <p:nvPr/>
        </p:nvSpPr>
        <p:spPr>
          <a:xfrm>
            <a:off x="720000" y="1111925"/>
            <a:ext cx="7475700" cy="209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Once the loss is computed, the gradients of the loss function with respect to the parameters of the generator network are calculated using back propagation. This process involves propagating the error backwards through the network computing the gradients of the loss with respect to each parameter at every layer of the network. After computing the gradients the parameters of the Generator network are updated using a optimization algorithm such as stochastic gradient descendent or adam.</a:t>
            </a:r>
            <a:endParaRPr b="1">
              <a:solidFill>
                <a:schemeClr val="dk1"/>
              </a:solidFill>
              <a:latin typeface="Raleway"/>
              <a:ea typeface="Raleway"/>
              <a:cs typeface="Raleway"/>
              <a:sym typeface="Ralew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0" name="Shape 810"/>
        <p:cNvGrpSpPr/>
        <p:nvPr/>
      </p:nvGrpSpPr>
      <p:grpSpPr>
        <a:xfrm>
          <a:off x="0" y="0"/>
          <a:ext cx="0" cy="0"/>
          <a:chOff x="0" y="0"/>
          <a:chExt cx="0" cy="0"/>
        </a:xfrm>
      </p:grpSpPr>
      <p:sp>
        <p:nvSpPr>
          <p:cNvPr id="811" name="Google Shape;811;p44"/>
          <p:cNvSpPr txBox="1"/>
          <p:nvPr>
            <p:ph type="title"/>
          </p:nvPr>
        </p:nvSpPr>
        <p:spPr>
          <a:xfrm>
            <a:off x="745100" y="396150"/>
            <a:ext cx="54657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Discriminator Loss</a:t>
            </a:r>
            <a:endParaRPr/>
          </a:p>
        </p:txBody>
      </p:sp>
      <p:sp>
        <p:nvSpPr>
          <p:cNvPr id="812" name="Google Shape;812;p44"/>
          <p:cNvSpPr txBox="1"/>
          <p:nvPr>
            <p:ph type="title"/>
          </p:nvPr>
        </p:nvSpPr>
        <p:spPr>
          <a:xfrm>
            <a:off x="392700" y="1131225"/>
            <a:ext cx="37065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813" name="Google Shape;813;p44"/>
          <p:cNvSpPr txBox="1"/>
          <p:nvPr/>
        </p:nvSpPr>
        <p:spPr>
          <a:xfrm>
            <a:off x="280575" y="1026450"/>
            <a:ext cx="28107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The Discriminator loss measures how effectively the Discriminator network can distinguish between real data and and fake data  produced by the generator. </a:t>
            </a:r>
            <a:r>
              <a:rPr b="1" lang="en">
                <a:solidFill>
                  <a:schemeClr val="dk1"/>
                </a:solidFill>
                <a:latin typeface="Raleway"/>
                <a:ea typeface="Raleway"/>
                <a:cs typeface="Raleway"/>
                <a:sym typeface="Raleway"/>
              </a:rPr>
              <a:t>The Discriminator loss is typically calculated using a binary cross entropy loss </a:t>
            </a:r>
            <a:endParaRPr b="1">
              <a:solidFill>
                <a:schemeClr val="dk1"/>
              </a:solidFill>
              <a:latin typeface="Raleway"/>
              <a:ea typeface="Raleway"/>
              <a:cs typeface="Raleway"/>
              <a:sym typeface="Raleway"/>
            </a:endParaRPr>
          </a:p>
        </p:txBody>
      </p:sp>
      <p:sp>
        <p:nvSpPr>
          <p:cNvPr id="814" name="Google Shape;814;p44"/>
          <p:cNvSpPr txBox="1"/>
          <p:nvPr/>
        </p:nvSpPr>
        <p:spPr>
          <a:xfrm>
            <a:off x="5577200" y="1131225"/>
            <a:ext cx="3242100" cy="160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The discriminator perform two separate loss calculations. One loss associated with correctly classifying real samples as real. And the other loss associated with correctly classifying the fake samples as fake. At the end both losses are combined to obtain the total Discriminator loss.</a:t>
            </a:r>
            <a:endParaRPr b="1">
              <a:solidFill>
                <a:schemeClr val="dk1"/>
              </a:solidFill>
              <a:latin typeface="Raleway"/>
              <a:ea typeface="Raleway"/>
              <a:cs typeface="Raleway"/>
              <a:sym typeface="Raleway"/>
            </a:endParaRPr>
          </a:p>
        </p:txBody>
      </p:sp>
      <p:sp>
        <p:nvSpPr>
          <p:cNvPr id="815" name="Google Shape;815;p44"/>
          <p:cNvSpPr txBox="1"/>
          <p:nvPr/>
        </p:nvSpPr>
        <p:spPr>
          <a:xfrm>
            <a:off x="3152300" y="1131225"/>
            <a:ext cx="22899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solidFill>
                  <a:schemeClr val="dk1"/>
                </a:solidFill>
                <a:latin typeface="Raleway"/>
                <a:ea typeface="Raleway"/>
                <a:cs typeface="Raleway"/>
                <a:sym typeface="Raleway"/>
              </a:rPr>
              <a:t>The Discriminator loss penalizes the  Discriminator for </a:t>
            </a:r>
            <a:r>
              <a:rPr b="1" lang="en">
                <a:solidFill>
                  <a:schemeClr val="dk1"/>
                </a:solidFill>
                <a:latin typeface="Raleway"/>
                <a:ea typeface="Raleway"/>
                <a:cs typeface="Raleway"/>
                <a:sym typeface="Raleway"/>
              </a:rPr>
              <a:t>misclassifying </a:t>
            </a:r>
            <a:r>
              <a:rPr b="1" lang="en">
                <a:solidFill>
                  <a:schemeClr val="dk1"/>
                </a:solidFill>
                <a:latin typeface="Raleway"/>
                <a:ea typeface="Raleway"/>
                <a:cs typeface="Raleway"/>
                <a:sym typeface="Raleway"/>
              </a:rPr>
              <a:t>the real data as fake and the fake data as real. When this happens the Discriminator updates its weights. </a:t>
            </a:r>
            <a:endParaRPr b="1">
              <a:solidFill>
                <a:schemeClr val="dk1"/>
              </a:solidFill>
              <a:latin typeface="Raleway"/>
              <a:ea typeface="Raleway"/>
              <a:cs typeface="Raleway"/>
              <a:sym typeface="Raleway"/>
            </a:endParaRPr>
          </a:p>
        </p:txBody>
      </p:sp>
      <p:pic>
        <p:nvPicPr>
          <p:cNvPr id="816" name="Google Shape;816;p44"/>
          <p:cNvPicPr preferRelativeResize="0"/>
          <p:nvPr/>
        </p:nvPicPr>
        <p:blipFill>
          <a:blip r:embed="rId3">
            <a:alphaModFix/>
          </a:blip>
          <a:stretch>
            <a:fillRect/>
          </a:stretch>
        </p:blipFill>
        <p:spPr>
          <a:xfrm>
            <a:off x="2500650" y="3361801"/>
            <a:ext cx="3632220" cy="165064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45"/>
          <p:cNvSpPr txBox="1"/>
          <p:nvPr>
            <p:ph type="title"/>
          </p:nvPr>
        </p:nvSpPr>
        <p:spPr>
          <a:xfrm>
            <a:off x="745100" y="396150"/>
            <a:ext cx="73857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Discriminator Backpropagation </a:t>
            </a:r>
            <a:endParaRPr/>
          </a:p>
        </p:txBody>
      </p:sp>
      <p:sp>
        <p:nvSpPr>
          <p:cNvPr id="822" name="Google Shape;822;p45"/>
          <p:cNvSpPr txBox="1"/>
          <p:nvPr>
            <p:ph type="title"/>
          </p:nvPr>
        </p:nvSpPr>
        <p:spPr>
          <a:xfrm>
            <a:off x="392700" y="1131225"/>
            <a:ext cx="3706500" cy="630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823" name="Google Shape;823;p45"/>
          <p:cNvPicPr preferRelativeResize="0"/>
          <p:nvPr/>
        </p:nvPicPr>
        <p:blipFill>
          <a:blip r:embed="rId3">
            <a:alphaModFix/>
          </a:blip>
          <a:stretch>
            <a:fillRect/>
          </a:stretch>
        </p:blipFill>
        <p:spPr>
          <a:xfrm>
            <a:off x="1725775" y="2974200"/>
            <a:ext cx="5054298" cy="1870576"/>
          </a:xfrm>
          <a:prstGeom prst="rect">
            <a:avLst/>
          </a:prstGeom>
          <a:noFill/>
          <a:ln>
            <a:noFill/>
          </a:ln>
        </p:spPr>
      </p:pic>
      <p:sp>
        <p:nvSpPr>
          <p:cNvPr id="824" name="Google Shape;824;p45"/>
          <p:cNvSpPr txBox="1"/>
          <p:nvPr/>
        </p:nvSpPr>
        <p:spPr>
          <a:xfrm>
            <a:off x="909200" y="1026450"/>
            <a:ext cx="7000800" cy="156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chemeClr val="dk1"/>
                </a:solidFill>
                <a:latin typeface="Raleway"/>
                <a:ea typeface="Raleway"/>
                <a:cs typeface="Raleway"/>
                <a:sym typeface="Raleway"/>
              </a:rPr>
              <a:t>Once the Discriminator loss is computed</a:t>
            </a:r>
            <a:endParaRPr b="1" sz="1600">
              <a:solidFill>
                <a:schemeClr val="dk1"/>
              </a:solidFill>
              <a:latin typeface="Raleway"/>
              <a:ea typeface="Raleway"/>
              <a:cs typeface="Raleway"/>
              <a:sym typeface="Raleway"/>
            </a:endParaRPr>
          </a:p>
          <a:p>
            <a:pPr indent="0" lvl="0" marL="0" rtl="0" algn="l">
              <a:spcBef>
                <a:spcPts val="0"/>
              </a:spcBef>
              <a:spcAft>
                <a:spcPts val="0"/>
              </a:spcAft>
              <a:buNone/>
            </a:pPr>
            <a:r>
              <a:rPr b="1" lang="en" sz="1600">
                <a:solidFill>
                  <a:schemeClr val="dk1"/>
                </a:solidFill>
                <a:latin typeface="Raleway"/>
                <a:ea typeface="Raleway"/>
                <a:cs typeface="Raleway"/>
                <a:sym typeface="Raleway"/>
              </a:rPr>
              <a:t>the gradients of the loss function with respect of the parameters of the Discriminator network are calculated using backpropagation. This process involves propagating the error backwards  through the network. After computing the gradients at each layer of the network. The parameters of the discriminator network are updated using optimization algorithm SGD or adam. </a:t>
            </a:r>
            <a:endParaRPr b="1">
              <a:solidFill>
                <a:schemeClr val="dk1"/>
              </a:solidFill>
              <a:latin typeface="Raleway"/>
              <a:ea typeface="Raleway"/>
              <a:cs typeface="Raleway"/>
              <a:sym typeface="Raleway"/>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8" name="Shape 828"/>
        <p:cNvGrpSpPr/>
        <p:nvPr/>
      </p:nvGrpSpPr>
      <p:grpSpPr>
        <a:xfrm>
          <a:off x="0" y="0"/>
          <a:ext cx="0" cy="0"/>
          <a:chOff x="0" y="0"/>
          <a:chExt cx="0" cy="0"/>
        </a:xfrm>
      </p:grpSpPr>
      <p:sp>
        <p:nvSpPr>
          <p:cNvPr id="829" name="Google Shape;829;p4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a:t>
            </a:r>
            <a:endParaRPr/>
          </a:p>
        </p:txBody>
      </p:sp>
      <p:pic>
        <p:nvPicPr>
          <p:cNvPr id="830" name="Google Shape;830;p46"/>
          <p:cNvPicPr preferRelativeResize="0"/>
          <p:nvPr/>
        </p:nvPicPr>
        <p:blipFill>
          <a:blip r:embed="rId3">
            <a:alphaModFix/>
          </a:blip>
          <a:stretch>
            <a:fillRect/>
          </a:stretch>
        </p:blipFill>
        <p:spPr>
          <a:xfrm>
            <a:off x="5489411" y="1017725"/>
            <a:ext cx="3156887" cy="3859800"/>
          </a:xfrm>
          <a:prstGeom prst="rect">
            <a:avLst/>
          </a:prstGeom>
          <a:noFill/>
          <a:ln>
            <a:noFill/>
          </a:ln>
        </p:spPr>
      </p:pic>
      <p:sp>
        <p:nvSpPr>
          <p:cNvPr id="831" name="Google Shape;831;p46"/>
          <p:cNvSpPr txBox="1"/>
          <p:nvPr/>
        </p:nvSpPr>
        <p:spPr>
          <a:xfrm>
            <a:off x="174475" y="1114125"/>
            <a:ext cx="4189800" cy="38598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Raleway"/>
              <a:buChar char="●"/>
            </a:pPr>
            <a:r>
              <a:rPr b="1" lang="en">
                <a:solidFill>
                  <a:schemeClr val="dk1"/>
                </a:solidFill>
                <a:latin typeface="Raleway"/>
                <a:ea typeface="Raleway"/>
                <a:cs typeface="Raleway"/>
                <a:sym typeface="Raleway"/>
              </a:rPr>
              <a:t>The Generator and Discriminator are trained together. We take both data samples, the fake data produce by the </a:t>
            </a:r>
            <a:r>
              <a:rPr b="1" lang="en">
                <a:solidFill>
                  <a:schemeClr val="dk1"/>
                </a:solidFill>
                <a:latin typeface="Raleway"/>
                <a:ea typeface="Raleway"/>
                <a:cs typeface="Raleway"/>
                <a:sym typeface="Raleway"/>
              </a:rPr>
              <a:t>generator</a:t>
            </a:r>
            <a:r>
              <a:rPr b="1" lang="en">
                <a:solidFill>
                  <a:schemeClr val="dk1"/>
                </a:solidFill>
                <a:latin typeface="Raleway"/>
                <a:ea typeface="Raleway"/>
                <a:cs typeface="Raleway"/>
                <a:sym typeface="Raleway"/>
              </a:rPr>
              <a:t> and real samples from the domain set and feed them into the discriminator.  And have the discriminator classify them as real or fake.</a:t>
            </a:r>
            <a:endParaRPr b="1">
              <a:solidFill>
                <a:schemeClr val="dk1"/>
              </a:solidFill>
              <a:latin typeface="Raleway"/>
              <a:ea typeface="Raleway"/>
              <a:cs typeface="Raleway"/>
              <a:sym typeface="Raleway"/>
            </a:endParaRPr>
          </a:p>
          <a:p>
            <a:pPr indent="0" lvl="0" marL="0" rtl="0" algn="l">
              <a:spcBef>
                <a:spcPts val="0"/>
              </a:spcBef>
              <a:spcAft>
                <a:spcPts val="0"/>
              </a:spcAft>
              <a:buNone/>
            </a:pPr>
            <a:r>
              <a:t/>
            </a:r>
            <a:endParaRPr b="1">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b="1" lang="en">
                <a:solidFill>
                  <a:schemeClr val="dk1"/>
                </a:solidFill>
                <a:latin typeface="Raleway"/>
                <a:ea typeface="Raleway"/>
                <a:cs typeface="Raleway"/>
                <a:sym typeface="Raleway"/>
              </a:rPr>
              <a:t> If the Discriminator successfully identifies real and fake samples it is rewarded with no changes to its model parameters. On the other hand if the Generator fails to deceive the Discriminator it gets penalize with updates to its model parameters.</a:t>
            </a:r>
            <a:endParaRPr b="1">
              <a:solidFill>
                <a:schemeClr val="dk1"/>
              </a:solidFill>
              <a:latin typeface="Raleway"/>
              <a:ea typeface="Raleway"/>
              <a:cs typeface="Raleway"/>
              <a:sym typeface="Raleway"/>
            </a:endParaRPr>
          </a:p>
          <a:p>
            <a:pPr indent="0" lvl="0" marL="914400" rtl="0" algn="l">
              <a:spcBef>
                <a:spcPts val="0"/>
              </a:spcBef>
              <a:spcAft>
                <a:spcPts val="0"/>
              </a:spcAft>
              <a:buNone/>
            </a:pPr>
            <a:r>
              <a:t/>
            </a:r>
            <a:endParaRPr b="1">
              <a:solidFill>
                <a:schemeClr val="dk1"/>
              </a:solidFill>
              <a:latin typeface="Raleway"/>
              <a:ea typeface="Raleway"/>
              <a:cs typeface="Raleway"/>
              <a:sym typeface="Raleway"/>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2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678" name="Google Shape;678;p29"/>
          <p:cNvSpPr txBox="1"/>
          <p:nvPr/>
        </p:nvSpPr>
        <p:spPr>
          <a:xfrm>
            <a:off x="516825" y="1251725"/>
            <a:ext cx="8343900" cy="3443700"/>
          </a:xfrm>
          <a:prstGeom prst="rect">
            <a:avLst/>
          </a:prstGeom>
          <a:noFill/>
          <a:ln>
            <a:noFill/>
          </a:ln>
        </p:spPr>
        <p:txBody>
          <a:bodyPr anchorCtr="0" anchor="t" bIns="91425" lIns="91425" spcFirstLastPara="1" rIns="91425" wrap="square" tIns="91425">
            <a:noAutofit/>
          </a:bodyPr>
          <a:lstStyle/>
          <a:p>
            <a:pPr indent="-374650" lvl="0" marL="457200" rtl="0" algn="l">
              <a:spcBef>
                <a:spcPts val="0"/>
              </a:spcBef>
              <a:spcAft>
                <a:spcPts val="0"/>
              </a:spcAft>
              <a:buClr>
                <a:schemeClr val="accent3"/>
              </a:buClr>
              <a:buSzPts val="2300"/>
              <a:buFont typeface="Hanken Grotesk"/>
              <a:buChar char="●"/>
            </a:pPr>
            <a:r>
              <a:rPr lang="en" sz="2300">
                <a:solidFill>
                  <a:schemeClr val="accent3"/>
                </a:solidFill>
                <a:latin typeface="Hanken Grotesk"/>
                <a:ea typeface="Hanken Grotesk"/>
                <a:cs typeface="Hanken Grotesk"/>
                <a:sym typeface="Hanken Grotesk"/>
              </a:rPr>
              <a:t>Overview of GAN (Generative Adversarial Networks)</a:t>
            </a:r>
            <a:endParaRPr sz="2300">
              <a:solidFill>
                <a:schemeClr val="accent3"/>
              </a:solidFill>
              <a:latin typeface="Hanken Grotesk"/>
              <a:ea typeface="Hanken Grotesk"/>
              <a:cs typeface="Hanken Grotesk"/>
              <a:sym typeface="Hanken Grotesk"/>
            </a:endParaRPr>
          </a:p>
          <a:p>
            <a:pPr indent="-374650" lvl="0" marL="457200" rtl="0" algn="l">
              <a:spcBef>
                <a:spcPts val="0"/>
              </a:spcBef>
              <a:spcAft>
                <a:spcPts val="0"/>
              </a:spcAft>
              <a:buClr>
                <a:schemeClr val="accent3"/>
              </a:buClr>
              <a:buSzPts val="2300"/>
              <a:buFont typeface="Hanken Grotesk"/>
              <a:buChar char="●"/>
            </a:pPr>
            <a:r>
              <a:rPr lang="en" sz="2300">
                <a:solidFill>
                  <a:schemeClr val="accent3"/>
                </a:solidFill>
                <a:latin typeface="Hanken Grotesk"/>
                <a:ea typeface="Hanken Grotesk"/>
                <a:cs typeface="Hanken Grotesk"/>
                <a:sym typeface="Hanken Grotesk"/>
              </a:rPr>
              <a:t>Structure of GAN</a:t>
            </a:r>
            <a:endParaRPr sz="2300">
              <a:solidFill>
                <a:schemeClr val="accent3"/>
              </a:solidFill>
              <a:latin typeface="Hanken Grotesk"/>
              <a:ea typeface="Hanken Grotesk"/>
              <a:cs typeface="Hanken Grotesk"/>
              <a:sym typeface="Hanken Grotesk"/>
            </a:endParaRPr>
          </a:p>
          <a:p>
            <a:pPr indent="-374650" lvl="0" marL="457200" rtl="0" algn="l">
              <a:spcBef>
                <a:spcPts val="0"/>
              </a:spcBef>
              <a:spcAft>
                <a:spcPts val="0"/>
              </a:spcAft>
              <a:buClr>
                <a:schemeClr val="accent3"/>
              </a:buClr>
              <a:buSzPts val="2300"/>
              <a:buFont typeface="Hanken Grotesk"/>
              <a:buChar char="●"/>
            </a:pPr>
            <a:r>
              <a:rPr lang="en" sz="2300">
                <a:solidFill>
                  <a:schemeClr val="accent3"/>
                </a:solidFill>
                <a:latin typeface="Hanken Grotesk"/>
                <a:ea typeface="Hanken Grotesk"/>
                <a:cs typeface="Hanken Grotesk"/>
                <a:sym typeface="Hanken Grotesk"/>
              </a:rPr>
              <a:t>Algorithms</a:t>
            </a:r>
            <a:endParaRPr sz="2300">
              <a:solidFill>
                <a:schemeClr val="accent3"/>
              </a:solidFill>
              <a:latin typeface="Hanken Grotesk"/>
              <a:ea typeface="Hanken Grotesk"/>
              <a:cs typeface="Hanken Grotesk"/>
              <a:sym typeface="Hanken Grotesk"/>
            </a:endParaRPr>
          </a:p>
          <a:p>
            <a:pPr indent="-374650" lvl="0" marL="457200" rtl="0" algn="l">
              <a:spcBef>
                <a:spcPts val="0"/>
              </a:spcBef>
              <a:spcAft>
                <a:spcPts val="0"/>
              </a:spcAft>
              <a:buClr>
                <a:schemeClr val="accent3"/>
              </a:buClr>
              <a:buSzPts val="2300"/>
              <a:buFont typeface="Hanken Grotesk"/>
              <a:buChar char="●"/>
            </a:pPr>
            <a:r>
              <a:rPr lang="en" sz="2300">
                <a:solidFill>
                  <a:schemeClr val="accent3"/>
                </a:solidFill>
                <a:latin typeface="Hanken Grotesk"/>
                <a:ea typeface="Hanken Grotesk"/>
                <a:cs typeface="Hanken Grotesk"/>
                <a:sym typeface="Hanken Grotesk"/>
              </a:rPr>
              <a:t>DCGANs (Deep Convolutional Generative Adversarial Networks)</a:t>
            </a:r>
            <a:endParaRPr sz="2300">
              <a:solidFill>
                <a:schemeClr val="accent3"/>
              </a:solidFill>
              <a:latin typeface="Hanken Grotesk"/>
              <a:ea typeface="Hanken Grotesk"/>
              <a:cs typeface="Hanken Grotesk"/>
              <a:sym typeface="Hanken Grotesk"/>
            </a:endParaRPr>
          </a:p>
          <a:p>
            <a:pPr indent="-374650" lvl="0" marL="457200" rtl="0" algn="l">
              <a:spcBef>
                <a:spcPts val="0"/>
              </a:spcBef>
              <a:spcAft>
                <a:spcPts val="0"/>
              </a:spcAft>
              <a:buClr>
                <a:schemeClr val="accent3"/>
              </a:buClr>
              <a:buSzPts val="2300"/>
              <a:buFont typeface="Hanken Grotesk"/>
              <a:buChar char="●"/>
            </a:pPr>
            <a:r>
              <a:rPr lang="en" sz="2300">
                <a:solidFill>
                  <a:schemeClr val="accent3"/>
                </a:solidFill>
                <a:latin typeface="Hanken Grotesk"/>
                <a:ea typeface="Hanken Grotesk"/>
                <a:cs typeface="Hanken Grotesk"/>
                <a:sym typeface="Hanken Grotesk"/>
              </a:rPr>
              <a:t>Conditional GAN</a:t>
            </a:r>
            <a:endParaRPr sz="2300">
              <a:solidFill>
                <a:schemeClr val="accent3"/>
              </a:solidFill>
              <a:latin typeface="Hanken Grotesk"/>
              <a:ea typeface="Hanken Grotesk"/>
              <a:cs typeface="Hanken Grotesk"/>
              <a:sym typeface="Hanken Grotesk"/>
            </a:endParaRPr>
          </a:p>
          <a:p>
            <a:pPr indent="-374650" lvl="0" marL="457200" rtl="0" algn="l">
              <a:spcBef>
                <a:spcPts val="0"/>
              </a:spcBef>
              <a:spcAft>
                <a:spcPts val="0"/>
              </a:spcAft>
              <a:buClr>
                <a:schemeClr val="accent3"/>
              </a:buClr>
              <a:buSzPts val="2300"/>
              <a:buFont typeface="Hanken Grotesk"/>
              <a:buChar char="●"/>
            </a:pPr>
            <a:r>
              <a:rPr lang="en" sz="2300">
                <a:solidFill>
                  <a:schemeClr val="accent3"/>
                </a:solidFill>
                <a:latin typeface="Hanken Grotesk"/>
                <a:ea typeface="Hanken Grotesk"/>
                <a:cs typeface="Hanken Grotesk"/>
                <a:sym typeface="Hanken Grotesk"/>
              </a:rPr>
              <a:t>Applications of GAN</a:t>
            </a:r>
            <a:endParaRPr sz="2300">
              <a:solidFill>
                <a:schemeClr val="accent3"/>
              </a:solidFill>
              <a:latin typeface="Hanken Grotesk"/>
              <a:ea typeface="Hanken Grotesk"/>
              <a:cs typeface="Hanken Grotesk"/>
              <a:sym typeface="Hanken Grotesk"/>
            </a:endParaRPr>
          </a:p>
          <a:p>
            <a:pPr indent="-374650" lvl="0" marL="457200" rtl="0" algn="l">
              <a:spcBef>
                <a:spcPts val="0"/>
              </a:spcBef>
              <a:spcAft>
                <a:spcPts val="0"/>
              </a:spcAft>
              <a:buClr>
                <a:schemeClr val="accent3"/>
              </a:buClr>
              <a:buSzPts val="2300"/>
              <a:buFont typeface="Hanken Grotesk"/>
              <a:buChar char="●"/>
            </a:pPr>
            <a:r>
              <a:rPr lang="en" sz="2300">
                <a:solidFill>
                  <a:schemeClr val="accent3"/>
                </a:solidFill>
                <a:latin typeface="Hanken Grotesk"/>
                <a:ea typeface="Hanken Grotesk"/>
                <a:cs typeface="Hanken Grotesk"/>
                <a:sym typeface="Hanken Grotesk"/>
              </a:rPr>
              <a:t>Demonstration</a:t>
            </a:r>
            <a:endParaRPr sz="2300">
              <a:solidFill>
                <a:schemeClr val="accent3"/>
              </a:solidFill>
              <a:latin typeface="Hanken Grotesk"/>
              <a:ea typeface="Hanken Grotesk"/>
              <a:cs typeface="Hanken Grotesk"/>
              <a:sym typeface="Hanken Grotesk"/>
            </a:endParaRPr>
          </a:p>
          <a:p>
            <a:pPr indent="-374650" lvl="0" marL="457200" rtl="0" algn="l">
              <a:spcBef>
                <a:spcPts val="0"/>
              </a:spcBef>
              <a:spcAft>
                <a:spcPts val="0"/>
              </a:spcAft>
              <a:buClr>
                <a:schemeClr val="accent3"/>
              </a:buClr>
              <a:buSzPts val="2300"/>
              <a:buFont typeface="Hanken Grotesk"/>
              <a:buChar char="●"/>
            </a:pPr>
            <a:r>
              <a:rPr lang="en" sz="2300">
                <a:solidFill>
                  <a:schemeClr val="accent3"/>
                </a:solidFill>
                <a:latin typeface="Hanken Grotesk"/>
                <a:ea typeface="Hanken Grotesk"/>
                <a:cs typeface="Hanken Grotesk"/>
                <a:sym typeface="Hanken Grotesk"/>
              </a:rPr>
              <a:t>Conclusion / Summary</a:t>
            </a:r>
            <a:endParaRPr sz="2300">
              <a:solidFill>
                <a:schemeClr val="accent3"/>
              </a:solidFill>
              <a:latin typeface="Hanken Grotesk"/>
              <a:ea typeface="Hanken Grotesk"/>
              <a:cs typeface="Hanken Grotesk"/>
              <a:sym typeface="Hanken Grotesk"/>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Training continue</a:t>
            </a:r>
            <a:endParaRPr/>
          </a:p>
          <a:p>
            <a:pPr indent="0" lvl="0" marL="0" rtl="0" algn="l">
              <a:spcBef>
                <a:spcPts val="0"/>
              </a:spcBef>
              <a:spcAft>
                <a:spcPts val="0"/>
              </a:spcAft>
              <a:buNone/>
            </a:pPr>
            <a:r>
              <a:t/>
            </a:r>
            <a:endParaRPr/>
          </a:p>
          <a:p>
            <a:pPr indent="0" lvl="0" marL="457200" rtl="0" algn="l">
              <a:spcBef>
                <a:spcPts val="0"/>
              </a:spcBef>
              <a:spcAft>
                <a:spcPts val="0"/>
              </a:spcAft>
              <a:buNone/>
            </a:pPr>
            <a:r>
              <a:t/>
            </a:r>
            <a:endParaRPr/>
          </a:p>
        </p:txBody>
      </p:sp>
      <p:sp>
        <p:nvSpPr>
          <p:cNvPr id="837" name="Google Shape;837;p47"/>
          <p:cNvSpPr txBox="1"/>
          <p:nvPr/>
        </p:nvSpPr>
        <p:spPr>
          <a:xfrm>
            <a:off x="285725" y="1157275"/>
            <a:ext cx="4572000" cy="38481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dk1"/>
              </a:buClr>
              <a:buSzPts val="1400"/>
              <a:buFont typeface="Raleway"/>
              <a:buChar char="●"/>
            </a:pPr>
            <a:r>
              <a:rPr b="1" lang="en">
                <a:solidFill>
                  <a:schemeClr val="dk1"/>
                </a:solidFill>
                <a:latin typeface="Raleway"/>
                <a:ea typeface="Raleway"/>
                <a:cs typeface="Raleway"/>
                <a:sym typeface="Raleway"/>
              </a:rPr>
              <a:t>Similarly, when the Generator </a:t>
            </a:r>
            <a:r>
              <a:rPr b="1" lang="en">
                <a:solidFill>
                  <a:schemeClr val="dk1"/>
                </a:solidFill>
                <a:latin typeface="Raleway"/>
                <a:ea typeface="Raleway"/>
                <a:cs typeface="Raleway"/>
                <a:sym typeface="Raleway"/>
              </a:rPr>
              <a:t>deceive</a:t>
            </a:r>
            <a:r>
              <a:rPr b="1" lang="en">
                <a:solidFill>
                  <a:schemeClr val="dk1"/>
                </a:solidFill>
                <a:latin typeface="Raleway"/>
                <a:ea typeface="Raleway"/>
                <a:cs typeface="Raleway"/>
                <a:sym typeface="Raleway"/>
              </a:rPr>
              <a:t> the Discriminator, it gets rewarded with no change to its model parameters. On the other hand the discriminator gets penalize with updates to its model parameters.</a:t>
            </a:r>
            <a:endParaRPr b="1">
              <a:solidFill>
                <a:schemeClr val="dk1"/>
              </a:solidFill>
              <a:latin typeface="Raleway"/>
              <a:ea typeface="Raleway"/>
              <a:cs typeface="Raleway"/>
              <a:sym typeface="Raleway"/>
            </a:endParaRPr>
          </a:p>
          <a:p>
            <a:pPr indent="0" lvl="0" marL="0" rtl="0" algn="l">
              <a:spcBef>
                <a:spcPts val="0"/>
              </a:spcBef>
              <a:spcAft>
                <a:spcPts val="0"/>
              </a:spcAft>
              <a:buNone/>
            </a:pPr>
            <a:r>
              <a:t/>
            </a:r>
            <a:endParaRPr b="1">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b="1" lang="en">
                <a:solidFill>
                  <a:schemeClr val="dk1"/>
                </a:solidFill>
                <a:latin typeface="Raleway"/>
                <a:ea typeface="Raleway"/>
                <a:cs typeface="Raleway"/>
                <a:sym typeface="Raleway"/>
              </a:rPr>
              <a:t>After many iterations of training, both the Generator and Discriminator may reach a state where neither can significantly </a:t>
            </a:r>
            <a:r>
              <a:rPr b="1" lang="en">
                <a:solidFill>
                  <a:schemeClr val="dk1"/>
                </a:solidFill>
                <a:latin typeface="Raleway"/>
                <a:ea typeface="Raleway"/>
                <a:cs typeface="Raleway"/>
                <a:sym typeface="Raleway"/>
              </a:rPr>
              <a:t>improve</a:t>
            </a:r>
            <a:r>
              <a:rPr b="1" lang="en">
                <a:solidFill>
                  <a:schemeClr val="dk1"/>
                </a:solidFill>
                <a:latin typeface="Raleway"/>
                <a:ea typeface="Raleway"/>
                <a:cs typeface="Raleway"/>
                <a:sym typeface="Raleway"/>
              </a:rPr>
              <a:t> </a:t>
            </a:r>
            <a:r>
              <a:rPr b="1" lang="en">
                <a:solidFill>
                  <a:schemeClr val="dk1"/>
                </a:solidFill>
                <a:latin typeface="Raleway"/>
                <a:ea typeface="Raleway"/>
                <a:cs typeface="Raleway"/>
                <a:sym typeface="Raleway"/>
              </a:rPr>
              <a:t>their</a:t>
            </a:r>
            <a:r>
              <a:rPr b="1" lang="en">
                <a:solidFill>
                  <a:schemeClr val="dk1"/>
                </a:solidFill>
                <a:latin typeface="Raleway"/>
                <a:ea typeface="Raleway"/>
                <a:cs typeface="Raleway"/>
                <a:sym typeface="Raleway"/>
              </a:rPr>
              <a:t> performance. This state is </a:t>
            </a:r>
            <a:r>
              <a:rPr b="1" lang="en">
                <a:solidFill>
                  <a:schemeClr val="dk1"/>
                </a:solidFill>
                <a:latin typeface="Raleway"/>
                <a:ea typeface="Raleway"/>
                <a:cs typeface="Raleway"/>
                <a:sym typeface="Raleway"/>
              </a:rPr>
              <a:t>known as equilibrium state or convergence. </a:t>
            </a:r>
            <a:endParaRPr b="1">
              <a:solidFill>
                <a:schemeClr val="dk1"/>
              </a:solidFill>
              <a:latin typeface="Raleway"/>
              <a:ea typeface="Raleway"/>
              <a:cs typeface="Raleway"/>
              <a:sym typeface="Raleway"/>
            </a:endParaRPr>
          </a:p>
          <a:p>
            <a:pPr indent="0" lvl="0" marL="457200" rtl="0" algn="l">
              <a:spcBef>
                <a:spcPts val="0"/>
              </a:spcBef>
              <a:spcAft>
                <a:spcPts val="0"/>
              </a:spcAft>
              <a:buNone/>
            </a:pPr>
            <a:r>
              <a:t/>
            </a:r>
            <a:endParaRPr b="1">
              <a:solidFill>
                <a:schemeClr val="dk1"/>
              </a:solidFill>
              <a:latin typeface="Raleway"/>
              <a:ea typeface="Raleway"/>
              <a:cs typeface="Raleway"/>
              <a:sym typeface="Raleway"/>
            </a:endParaRPr>
          </a:p>
          <a:p>
            <a:pPr indent="-317500" lvl="0" marL="457200" rtl="0" algn="l">
              <a:spcBef>
                <a:spcPts val="0"/>
              </a:spcBef>
              <a:spcAft>
                <a:spcPts val="0"/>
              </a:spcAft>
              <a:buClr>
                <a:schemeClr val="dk1"/>
              </a:buClr>
              <a:buSzPts val="1400"/>
              <a:buFont typeface="Raleway"/>
              <a:buChar char="●"/>
            </a:pPr>
            <a:r>
              <a:rPr b="1" lang="en">
                <a:solidFill>
                  <a:schemeClr val="dk1"/>
                </a:solidFill>
                <a:latin typeface="Raleway"/>
                <a:ea typeface="Raleway"/>
                <a:cs typeface="Raleway"/>
                <a:sym typeface="Raleway"/>
              </a:rPr>
              <a:t>At this point the generator becomes good at producing synthetic data that resemble data from the domain set. And the Discriminator is unable to distinguish between real and fake samples.</a:t>
            </a:r>
            <a:endParaRPr b="1">
              <a:solidFill>
                <a:schemeClr val="dk1"/>
              </a:solidFill>
              <a:latin typeface="Raleway"/>
              <a:ea typeface="Raleway"/>
              <a:cs typeface="Raleway"/>
              <a:sym typeface="Raleway"/>
            </a:endParaRPr>
          </a:p>
        </p:txBody>
      </p:sp>
      <p:pic>
        <p:nvPicPr>
          <p:cNvPr id="838" name="Google Shape;838;p47"/>
          <p:cNvPicPr preferRelativeResize="0"/>
          <p:nvPr/>
        </p:nvPicPr>
        <p:blipFill>
          <a:blip r:embed="rId3">
            <a:alphaModFix/>
          </a:blip>
          <a:stretch>
            <a:fillRect/>
          </a:stretch>
        </p:blipFill>
        <p:spPr>
          <a:xfrm>
            <a:off x="5489411" y="1017725"/>
            <a:ext cx="3156887" cy="38598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2" name="Shape 842"/>
        <p:cNvGrpSpPr/>
        <p:nvPr/>
      </p:nvGrpSpPr>
      <p:grpSpPr>
        <a:xfrm>
          <a:off x="0" y="0"/>
          <a:ext cx="0" cy="0"/>
          <a:chOff x="0" y="0"/>
          <a:chExt cx="0" cy="0"/>
        </a:xfrm>
      </p:grpSpPr>
      <p:sp>
        <p:nvSpPr>
          <p:cNvPr id="843" name="Google Shape;843;p48"/>
          <p:cNvSpPr txBox="1"/>
          <p:nvPr>
            <p:ph type="title"/>
          </p:nvPr>
        </p:nvSpPr>
        <p:spPr>
          <a:xfrm>
            <a:off x="2317950" y="1307100"/>
            <a:ext cx="4508100" cy="188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Algorithms of GANs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49"/>
          <p:cNvSpPr txBox="1"/>
          <p:nvPr>
            <p:ph idx="4294967295" type="body"/>
          </p:nvPr>
        </p:nvSpPr>
        <p:spPr>
          <a:xfrm>
            <a:off x="866025" y="442200"/>
            <a:ext cx="8101200" cy="9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 and G play the following two-player </a:t>
            </a:r>
            <a:r>
              <a:rPr lang="en" sz="3000">
                <a:solidFill>
                  <a:schemeClr val="lt1"/>
                </a:solidFill>
              </a:rPr>
              <a:t>minimax </a:t>
            </a:r>
            <a:r>
              <a:rPr lang="en" sz="3000"/>
              <a:t>game with value function V(G,D):</a:t>
            </a:r>
            <a:endParaRPr sz="3000"/>
          </a:p>
          <a:p>
            <a:pPr indent="0" lvl="0" marL="457200" rtl="0" algn="l">
              <a:spcBef>
                <a:spcPts val="0"/>
              </a:spcBef>
              <a:spcAft>
                <a:spcPts val="0"/>
              </a:spcAft>
              <a:buNone/>
            </a:pPr>
            <a:r>
              <a:t/>
            </a:r>
            <a:endParaRPr sz="2200"/>
          </a:p>
        </p:txBody>
      </p:sp>
      <p:pic>
        <p:nvPicPr>
          <p:cNvPr descr="{&quot;aid&quot;:null,&quot;code&quot;:&quot;$$\\begin{matrix}\n{min}\\\\\n{G}\\\\\n\\end{matrix}\\begin{matrix}\n{\\,\\,\\,max}\\\\\n{D}\\\\\n\\end{matrix}\\,$$&quot;,&quot;id&quot;:&quot;1&quot;,&quot;backgroundColorModified&quot;:false,&quot;type&quot;:&quot;$$&quot;,&quot;font&quot;:{&quot;size&quot;:12,&quot;family&quot;:&quot;Arial&quot;,&quot;color&quot;:&quot;#ffffff&quot;},&quot;backgroundColor&quot;:&quot;#1B212C&quot;,&quot;ts&quot;:1638578866297,&quot;cs&quot;:&quot;6zmb+yF+h0SkHNngc2gYuA==&quot;,&quot;size&quot;:{&quot;width&quot;:79.66666666666667,&quot;height&quot;:39.166666666666664}}" id="849" name="Google Shape;849;p49"/>
          <p:cNvPicPr preferRelativeResize="0"/>
          <p:nvPr/>
        </p:nvPicPr>
        <p:blipFill>
          <a:blip r:embed="rId3">
            <a:alphaModFix/>
          </a:blip>
          <a:stretch>
            <a:fillRect/>
          </a:stretch>
        </p:blipFill>
        <p:spPr>
          <a:xfrm>
            <a:off x="227522" y="1891366"/>
            <a:ext cx="613015" cy="301376"/>
          </a:xfrm>
          <a:prstGeom prst="rect">
            <a:avLst/>
          </a:prstGeom>
          <a:noFill/>
          <a:ln>
            <a:noFill/>
          </a:ln>
        </p:spPr>
      </p:pic>
      <p:pic>
        <p:nvPicPr>
          <p:cNvPr descr="{&quot;backgroundColorModified&quot;:false,&quot;aid&quot;:null,&quot;backgroundColor&quot;:&quot;#1B212C&quot;,&quot;type&quot;:&quot;$$&quot;,&quot;font&quot;:{&quot;color&quot;:&quot;#ffffff&quot;,&quot;size&quot;:17.5,&quot;family&quot;:&quot;Arial&quot;},&quot;id&quot;:&quot;2&quot;,&quot;code&quot;:&quot;$$V\\left(D,G\\right)\\,=\\,E_{x\\sim p_{data}\\left(x\\right)}\\left[\\log_{}D\\left(x\\right)\\right]\\,+\\,E_{z\\sim p_{z}\\left(z\\right)}\\left[\\log_{}\\left(1-D\\left(G\\left(z\\right)\\right)\\right)\\right]$$&quot;,&quot;ts&quot;:1638645523838,&quot;cs&quot;:&quot;2NDDs9GlPcCs0XQSv48UZA==&quot;,&quot;size&quot;:{&quot;width&quot;:720,&quot;height&quot;:30.5}}" id="850" name="Google Shape;850;p49"/>
          <p:cNvPicPr preferRelativeResize="0"/>
          <p:nvPr/>
        </p:nvPicPr>
        <p:blipFill>
          <a:blip r:embed="rId4">
            <a:alphaModFix/>
          </a:blip>
          <a:stretch>
            <a:fillRect/>
          </a:stretch>
        </p:blipFill>
        <p:spPr>
          <a:xfrm>
            <a:off x="916769" y="1868150"/>
            <a:ext cx="7999718" cy="338862"/>
          </a:xfrm>
          <a:prstGeom prst="rect">
            <a:avLst/>
          </a:prstGeom>
          <a:noFill/>
          <a:ln>
            <a:noFill/>
          </a:ln>
        </p:spPr>
      </p:pic>
      <p:pic>
        <p:nvPicPr>
          <p:cNvPr id="851" name="Google Shape;851;p49"/>
          <p:cNvPicPr preferRelativeResize="0"/>
          <p:nvPr/>
        </p:nvPicPr>
        <p:blipFill>
          <a:blip r:embed="rId5">
            <a:alphaModFix/>
          </a:blip>
          <a:stretch>
            <a:fillRect/>
          </a:stretch>
        </p:blipFill>
        <p:spPr>
          <a:xfrm>
            <a:off x="1692800" y="2701429"/>
            <a:ext cx="6158849" cy="2255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50"/>
          <p:cNvSpPr txBox="1"/>
          <p:nvPr>
            <p:ph idx="4294967295" type="body"/>
          </p:nvPr>
        </p:nvSpPr>
        <p:spPr>
          <a:xfrm>
            <a:off x="866025" y="442200"/>
            <a:ext cx="8101200" cy="9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 and G play the following two-player </a:t>
            </a:r>
            <a:r>
              <a:rPr lang="en" sz="3000">
                <a:solidFill>
                  <a:schemeClr val="lt1"/>
                </a:solidFill>
              </a:rPr>
              <a:t>minimax </a:t>
            </a:r>
            <a:r>
              <a:rPr lang="en" sz="3000"/>
              <a:t>game with value function V(G,D):</a:t>
            </a:r>
            <a:endParaRPr sz="3000"/>
          </a:p>
          <a:p>
            <a:pPr indent="0" lvl="0" marL="457200" rtl="0" algn="l">
              <a:spcBef>
                <a:spcPts val="0"/>
              </a:spcBef>
              <a:spcAft>
                <a:spcPts val="0"/>
              </a:spcAft>
              <a:buNone/>
            </a:pPr>
            <a:r>
              <a:t/>
            </a:r>
            <a:endParaRPr sz="2200"/>
          </a:p>
        </p:txBody>
      </p:sp>
      <p:pic>
        <p:nvPicPr>
          <p:cNvPr descr="{&quot;aid&quot;:null,&quot;code&quot;:&quot;$$\\begin{matrix}\n{min}\\\\\n{G}\\\\\n\\end{matrix}\\begin{matrix}\n{\\,\\,\\,max}\\\\\n{D}\\\\\n\\end{matrix}\\,$$&quot;,&quot;id&quot;:&quot;1&quot;,&quot;backgroundColorModified&quot;:false,&quot;type&quot;:&quot;$$&quot;,&quot;font&quot;:{&quot;size&quot;:12,&quot;family&quot;:&quot;Arial&quot;,&quot;color&quot;:&quot;#ffffff&quot;},&quot;backgroundColor&quot;:&quot;#1B212C&quot;,&quot;ts&quot;:1638578866297,&quot;cs&quot;:&quot;6zmb+yF+h0SkHNngc2gYuA==&quot;,&quot;size&quot;:{&quot;width&quot;:79.66666666666667,&quot;height&quot;:39.166666666666664}}" id="857" name="Google Shape;857;p50"/>
          <p:cNvPicPr preferRelativeResize="0"/>
          <p:nvPr/>
        </p:nvPicPr>
        <p:blipFill>
          <a:blip r:embed="rId3">
            <a:alphaModFix/>
          </a:blip>
          <a:stretch>
            <a:fillRect/>
          </a:stretch>
        </p:blipFill>
        <p:spPr>
          <a:xfrm>
            <a:off x="227522" y="1891366"/>
            <a:ext cx="613015" cy="301376"/>
          </a:xfrm>
          <a:prstGeom prst="rect">
            <a:avLst/>
          </a:prstGeom>
          <a:noFill/>
          <a:ln>
            <a:noFill/>
          </a:ln>
        </p:spPr>
      </p:pic>
      <p:pic>
        <p:nvPicPr>
          <p:cNvPr descr="{&quot;backgroundColorModified&quot;:false,&quot;aid&quot;:null,&quot;backgroundColor&quot;:&quot;#1B212C&quot;,&quot;type&quot;:&quot;$$&quot;,&quot;font&quot;:{&quot;color&quot;:&quot;#ffffff&quot;,&quot;size&quot;:17.5,&quot;family&quot;:&quot;Arial&quot;},&quot;id&quot;:&quot;2&quot;,&quot;code&quot;:&quot;$$V\\left(D,G\\right)\\,=\\,E_{x\\sim p_{data}\\left(x\\right)}\\left[\\log_{}D\\left(x\\right)\\right]\\,+\\,E_{z\\sim p_{z}\\left(z\\right)}\\left[\\log_{}\\left(1-D\\left(G\\left(z\\right)\\right)\\right)\\right]$$&quot;,&quot;ts&quot;:1638645523838,&quot;cs&quot;:&quot;2NDDs9GlPcCs0XQSv48UZA==&quot;,&quot;size&quot;:{&quot;width&quot;:720,&quot;height&quot;:30.5}}" id="858" name="Google Shape;858;p50"/>
          <p:cNvPicPr preferRelativeResize="0"/>
          <p:nvPr/>
        </p:nvPicPr>
        <p:blipFill>
          <a:blip r:embed="rId4">
            <a:alphaModFix/>
          </a:blip>
          <a:stretch>
            <a:fillRect/>
          </a:stretch>
        </p:blipFill>
        <p:spPr>
          <a:xfrm>
            <a:off x="916769" y="1868150"/>
            <a:ext cx="7999718" cy="338862"/>
          </a:xfrm>
          <a:prstGeom prst="rect">
            <a:avLst/>
          </a:prstGeom>
          <a:noFill/>
          <a:ln>
            <a:noFill/>
          </a:ln>
        </p:spPr>
      </p:pic>
      <p:pic>
        <p:nvPicPr>
          <p:cNvPr id="859" name="Google Shape;859;p50"/>
          <p:cNvPicPr preferRelativeResize="0"/>
          <p:nvPr/>
        </p:nvPicPr>
        <p:blipFill>
          <a:blip r:embed="rId5">
            <a:alphaModFix/>
          </a:blip>
          <a:stretch>
            <a:fillRect/>
          </a:stretch>
        </p:blipFill>
        <p:spPr>
          <a:xfrm>
            <a:off x="1692800" y="2701429"/>
            <a:ext cx="6158849" cy="2255900"/>
          </a:xfrm>
          <a:prstGeom prst="rect">
            <a:avLst/>
          </a:prstGeom>
          <a:noFill/>
          <a:ln>
            <a:noFill/>
          </a:ln>
        </p:spPr>
      </p:pic>
      <p:sp>
        <p:nvSpPr>
          <p:cNvPr id="860" name="Google Shape;860;p50"/>
          <p:cNvSpPr txBox="1"/>
          <p:nvPr/>
        </p:nvSpPr>
        <p:spPr>
          <a:xfrm>
            <a:off x="1692800" y="3951600"/>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z</a:t>
            </a:r>
            <a:endParaRPr b="1" sz="1700">
              <a:solidFill>
                <a:srgbClr val="FF0000"/>
              </a:solidFill>
              <a:latin typeface="Lato"/>
              <a:ea typeface="Lato"/>
              <a:cs typeface="Lato"/>
              <a:sym typeface="Lato"/>
            </a:endParaRPr>
          </a:p>
        </p:txBody>
      </p:sp>
      <p:sp>
        <p:nvSpPr>
          <p:cNvPr id="861" name="Google Shape;861;p50"/>
          <p:cNvSpPr txBox="1"/>
          <p:nvPr/>
        </p:nvSpPr>
        <p:spPr>
          <a:xfrm>
            <a:off x="3303750" y="4548475"/>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G</a:t>
            </a:r>
            <a:endParaRPr b="1" sz="1700">
              <a:solidFill>
                <a:srgbClr val="FF0000"/>
              </a:solidFill>
              <a:latin typeface="Lato"/>
              <a:ea typeface="Lato"/>
              <a:cs typeface="Lato"/>
              <a:sym typeface="Lato"/>
            </a:endParaRPr>
          </a:p>
        </p:txBody>
      </p:sp>
      <p:sp>
        <p:nvSpPr>
          <p:cNvPr id="862" name="Google Shape;862;p50"/>
          <p:cNvSpPr txBox="1"/>
          <p:nvPr/>
        </p:nvSpPr>
        <p:spPr>
          <a:xfrm>
            <a:off x="5894550" y="4243675"/>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G(z)</a:t>
            </a:r>
            <a:endParaRPr b="1" sz="1700">
              <a:solidFill>
                <a:srgbClr val="FF0000"/>
              </a:solidFill>
              <a:latin typeface="Lato"/>
              <a:ea typeface="Lato"/>
              <a:cs typeface="Lato"/>
              <a:sym typeface="Lato"/>
            </a:endParaRPr>
          </a:p>
        </p:txBody>
      </p:sp>
      <p:sp>
        <p:nvSpPr>
          <p:cNvPr id="863" name="Google Shape;863;p50"/>
          <p:cNvSpPr txBox="1"/>
          <p:nvPr/>
        </p:nvSpPr>
        <p:spPr>
          <a:xfrm>
            <a:off x="4188325" y="2952925"/>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x</a:t>
            </a:r>
            <a:endParaRPr b="1" sz="1700">
              <a:solidFill>
                <a:srgbClr val="FF0000"/>
              </a:solidFill>
              <a:latin typeface="Lato"/>
              <a:ea typeface="Lato"/>
              <a:cs typeface="Lato"/>
              <a:sym typeface="Lato"/>
            </a:endParaRPr>
          </a:p>
        </p:txBody>
      </p:sp>
      <p:sp>
        <p:nvSpPr>
          <p:cNvPr id="864" name="Google Shape;864;p50"/>
          <p:cNvSpPr txBox="1"/>
          <p:nvPr/>
        </p:nvSpPr>
        <p:spPr>
          <a:xfrm>
            <a:off x="5286150" y="2690363"/>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D</a:t>
            </a:r>
            <a:endParaRPr b="1" sz="1700">
              <a:solidFill>
                <a:srgbClr val="FF0000"/>
              </a:solidFill>
              <a:latin typeface="Lato"/>
              <a:ea typeface="Lato"/>
              <a:cs typeface="Lato"/>
              <a:sym typeface="Lato"/>
            </a:endParaRPr>
          </a:p>
        </p:txBody>
      </p:sp>
      <p:sp>
        <p:nvSpPr>
          <p:cNvPr id="865" name="Google Shape;865;p50"/>
          <p:cNvSpPr txBox="1"/>
          <p:nvPr/>
        </p:nvSpPr>
        <p:spPr>
          <a:xfrm>
            <a:off x="6934175" y="2837300"/>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D(x)</a:t>
            </a:r>
            <a:endParaRPr b="1" sz="1700">
              <a:solidFill>
                <a:srgbClr val="FF0000"/>
              </a:solidFill>
              <a:latin typeface="Lato"/>
              <a:ea typeface="Lato"/>
              <a:cs typeface="Lato"/>
              <a:sym typeface="Lato"/>
            </a:endParaRPr>
          </a:p>
        </p:txBody>
      </p:sp>
      <p:sp>
        <p:nvSpPr>
          <p:cNvPr id="866" name="Google Shape;866;p50"/>
          <p:cNvSpPr txBox="1"/>
          <p:nvPr/>
        </p:nvSpPr>
        <p:spPr>
          <a:xfrm>
            <a:off x="6853675" y="3505200"/>
            <a:ext cx="996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D(G(z))</a:t>
            </a:r>
            <a:endParaRPr b="1" sz="1700">
              <a:solidFill>
                <a:srgbClr val="FF0000"/>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pic>
        <p:nvPicPr>
          <p:cNvPr id="871" name="Google Shape;871;p51"/>
          <p:cNvPicPr preferRelativeResize="0"/>
          <p:nvPr/>
        </p:nvPicPr>
        <p:blipFill>
          <a:blip r:embed="rId3">
            <a:alphaModFix/>
          </a:blip>
          <a:stretch>
            <a:fillRect/>
          </a:stretch>
        </p:blipFill>
        <p:spPr>
          <a:xfrm>
            <a:off x="1692800" y="2701429"/>
            <a:ext cx="6158849" cy="2255900"/>
          </a:xfrm>
          <a:prstGeom prst="rect">
            <a:avLst/>
          </a:prstGeom>
          <a:noFill/>
          <a:ln>
            <a:noFill/>
          </a:ln>
        </p:spPr>
      </p:pic>
      <p:sp>
        <p:nvSpPr>
          <p:cNvPr id="872" name="Google Shape;872;p51"/>
          <p:cNvSpPr txBox="1"/>
          <p:nvPr/>
        </p:nvSpPr>
        <p:spPr>
          <a:xfrm>
            <a:off x="1692800" y="3951600"/>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z</a:t>
            </a:r>
            <a:endParaRPr b="1" sz="1700">
              <a:solidFill>
                <a:srgbClr val="FF0000"/>
              </a:solidFill>
              <a:latin typeface="Lato"/>
              <a:ea typeface="Lato"/>
              <a:cs typeface="Lato"/>
              <a:sym typeface="Lato"/>
            </a:endParaRPr>
          </a:p>
        </p:txBody>
      </p:sp>
      <p:sp>
        <p:nvSpPr>
          <p:cNvPr id="873" name="Google Shape;873;p51"/>
          <p:cNvSpPr txBox="1"/>
          <p:nvPr/>
        </p:nvSpPr>
        <p:spPr>
          <a:xfrm>
            <a:off x="3303750" y="4548475"/>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G</a:t>
            </a:r>
            <a:endParaRPr b="1" sz="1700">
              <a:solidFill>
                <a:srgbClr val="FF0000"/>
              </a:solidFill>
              <a:latin typeface="Lato"/>
              <a:ea typeface="Lato"/>
              <a:cs typeface="Lato"/>
              <a:sym typeface="Lato"/>
            </a:endParaRPr>
          </a:p>
        </p:txBody>
      </p:sp>
      <p:sp>
        <p:nvSpPr>
          <p:cNvPr id="874" name="Google Shape;874;p51"/>
          <p:cNvSpPr txBox="1"/>
          <p:nvPr/>
        </p:nvSpPr>
        <p:spPr>
          <a:xfrm>
            <a:off x="5894550" y="4243675"/>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G(z)</a:t>
            </a:r>
            <a:endParaRPr b="1" sz="1700">
              <a:solidFill>
                <a:srgbClr val="FF0000"/>
              </a:solidFill>
              <a:latin typeface="Lato"/>
              <a:ea typeface="Lato"/>
              <a:cs typeface="Lato"/>
              <a:sym typeface="Lato"/>
            </a:endParaRPr>
          </a:p>
        </p:txBody>
      </p:sp>
      <p:sp>
        <p:nvSpPr>
          <p:cNvPr id="875" name="Google Shape;875;p51"/>
          <p:cNvSpPr txBox="1"/>
          <p:nvPr/>
        </p:nvSpPr>
        <p:spPr>
          <a:xfrm>
            <a:off x="4188325" y="2952925"/>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x</a:t>
            </a:r>
            <a:endParaRPr b="1" sz="1700">
              <a:solidFill>
                <a:srgbClr val="FF0000"/>
              </a:solidFill>
              <a:latin typeface="Lato"/>
              <a:ea typeface="Lato"/>
              <a:cs typeface="Lato"/>
              <a:sym typeface="Lato"/>
            </a:endParaRPr>
          </a:p>
        </p:txBody>
      </p:sp>
      <p:sp>
        <p:nvSpPr>
          <p:cNvPr id="876" name="Google Shape;876;p51"/>
          <p:cNvSpPr txBox="1"/>
          <p:nvPr/>
        </p:nvSpPr>
        <p:spPr>
          <a:xfrm>
            <a:off x="5286150" y="2690363"/>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D</a:t>
            </a:r>
            <a:endParaRPr b="1" sz="1700">
              <a:solidFill>
                <a:srgbClr val="FF0000"/>
              </a:solidFill>
              <a:latin typeface="Lato"/>
              <a:ea typeface="Lato"/>
              <a:cs typeface="Lato"/>
              <a:sym typeface="Lato"/>
            </a:endParaRPr>
          </a:p>
        </p:txBody>
      </p:sp>
      <p:sp>
        <p:nvSpPr>
          <p:cNvPr id="877" name="Google Shape;877;p51"/>
          <p:cNvSpPr txBox="1"/>
          <p:nvPr/>
        </p:nvSpPr>
        <p:spPr>
          <a:xfrm>
            <a:off x="6934175" y="2837300"/>
            <a:ext cx="6084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D(x)</a:t>
            </a:r>
            <a:endParaRPr b="1" sz="1700">
              <a:solidFill>
                <a:srgbClr val="FF0000"/>
              </a:solidFill>
              <a:latin typeface="Lato"/>
              <a:ea typeface="Lato"/>
              <a:cs typeface="Lato"/>
              <a:sym typeface="Lato"/>
            </a:endParaRPr>
          </a:p>
        </p:txBody>
      </p:sp>
      <p:sp>
        <p:nvSpPr>
          <p:cNvPr id="878" name="Google Shape;878;p51"/>
          <p:cNvSpPr txBox="1"/>
          <p:nvPr/>
        </p:nvSpPr>
        <p:spPr>
          <a:xfrm>
            <a:off x="6853675" y="3505200"/>
            <a:ext cx="996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700">
                <a:solidFill>
                  <a:srgbClr val="FF0000"/>
                </a:solidFill>
                <a:latin typeface="Lato"/>
                <a:ea typeface="Lato"/>
                <a:cs typeface="Lato"/>
                <a:sym typeface="Lato"/>
              </a:rPr>
              <a:t>D(G(z))</a:t>
            </a:r>
            <a:endParaRPr b="1" sz="1700">
              <a:solidFill>
                <a:srgbClr val="FF0000"/>
              </a:solidFill>
              <a:latin typeface="Lato"/>
              <a:ea typeface="Lato"/>
              <a:cs typeface="Lato"/>
              <a:sym typeface="Lato"/>
            </a:endParaRPr>
          </a:p>
        </p:txBody>
      </p:sp>
      <p:sp>
        <p:nvSpPr>
          <p:cNvPr id="879" name="Google Shape;879;p51"/>
          <p:cNvSpPr/>
          <p:nvPr/>
        </p:nvSpPr>
        <p:spPr>
          <a:xfrm>
            <a:off x="2488899" y="1737125"/>
            <a:ext cx="2625900" cy="6120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51"/>
          <p:cNvSpPr/>
          <p:nvPr/>
        </p:nvSpPr>
        <p:spPr>
          <a:xfrm>
            <a:off x="2775350" y="2701425"/>
            <a:ext cx="1746600" cy="11529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51"/>
          <p:cNvSpPr/>
          <p:nvPr/>
        </p:nvSpPr>
        <p:spPr>
          <a:xfrm>
            <a:off x="6934175" y="2837300"/>
            <a:ext cx="608400" cy="4464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51"/>
          <p:cNvSpPr/>
          <p:nvPr/>
        </p:nvSpPr>
        <p:spPr>
          <a:xfrm>
            <a:off x="5432600" y="1746025"/>
            <a:ext cx="3600300" cy="6120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51"/>
          <p:cNvSpPr/>
          <p:nvPr/>
        </p:nvSpPr>
        <p:spPr>
          <a:xfrm>
            <a:off x="1737325" y="3955650"/>
            <a:ext cx="4765500" cy="9201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51"/>
          <p:cNvSpPr/>
          <p:nvPr/>
        </p:nvSpPr>
        <p:spPr>
          <a:xfrm>
            <a:off x="6853675" y="3505200"/>
            <a:ext cx="854100" cy="4464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51"/>
          <p:cNvSpPr txBox="1"/>
          <p:nvPr>
            <p:ph idx="4294967295" type="body"/>
          </p:nvPr>
        </p:nvSpPr>
        <p:spPr>
          <a:xfrm>
            <a:off x="866025" y="442200"/>
            <a:ext cx="8101200" cy="9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 and G play the following two-player </a:t>
            </a:r>
            <a:r>
              <a:rPr lang="en" sz="3000">
                <a:solidFill>
                  <a:schemeClr val="lt1"/>
                </a:solidFill>
              </a:rPr>
              <a:t>minimax </a:t>
            </a:r>
            <a:r>
              <a:rPr lang="en" sz="3000"/>
              <a:t>game with value function V(G,D):</a:t>
            </a:r>
            <a:endParaRPr sz="3000"/>
          </a:p>
          <a:p>
            <a:pPr indent="0" lvl="0" marL="457200" rtl="0" algn="l">
              <a:spcBef>
                <a:spcPts val="0"/>
              </a:spcBef>
              <a:spcAft>
                <a:spcPts val="0"/>
              </a:spcAft>
              <a:buNone/>
            </a:pPr>
            <a:r>
              <a:t/>
            </a:r>
            <a:endParaRPr sz="2200"/>
          </a:p>
        </p:txBody>
      </p:sp>
      <p:pic>
        <p:nvPicPr>
          <p:cNvPr descr="{&quot;aid&quot;:null,&quot;code&quot;:&quot;$$\\begin{matrix}\n{min}\\\\\n{G}\\\\\n\\end{matrix}\\begin{matrix}\n{\\,\\,\\,max}\\\\\n{D}\\\\\n\\end{matrix}\\,$$&quot;,&quot;id&quot;:&quot;1&quot;,&quot;backgroundColorModified&quot;:false,&quot;type&quot;:&quot;$$&quot;,&quot;font&quot;:{&quot;size&quot;:12,&quot;family&quot;:&quot;Arial&quot;,&quot;color&quot;:&quot;#ffffff&quot;},&quot;backgroundColor&quot;:&quot;#1B212C&quot;,&quot;ts&quot;:1638578866297,&quot;cs&quot;:&quot;6zmb+yF+h0SkHNngc2gYuA==&quot;,&quot;size&quot;:{&quot;width&quot;:79.66666666666667,&quot;height&quot;:39.166666666666664}}" id="886" name="Google Shape;886;p51"/>
          <p:cNvPicPr preferRelativeResize="0"/>
          <p:nvPr/>
        </p:nvPicPr>
        <p:blipFill>
          <a:blip r:embed="rId4">
            <a:alphaModFix/>
          </a:blip>
          <a:stretch>
            <a:fillRect/>
          </a:stretch>
        </p:blipFill>
        <p:spPr>
          <a:xfrm>
            <a:off x="227522" y="1891366"/>
            <a:ext cx="613015" cy="301376"/>
          </a:xfrm>
          <a:prstGeom prst="rect">
            <a:avLst/>
          </a:prstGeom>
          <a:noFill/>
          <a:ln>
            <a:noFill/>
          </a:ln>
        </p:spPr>
      </p:pic>
      <p:pic>
        <p:nvPicPr>
          <p:cNvPr descr="{&quot;backgroundColorModified&quot;:false,&quot;aid&quot;:null,&quot;backgroundColor&quot;:&quot;#1B212C&quot;,&quot;type&quot;:&quot;$$&quot;,&quot;font&quot;:{&quot;color&quot;:&quot;#ffffff&quot;,&quot;size&quot;:17.5,&quot;family&quot;:&quot;Arial&quot;},&quot;id&quot;:&quot;2&quot;,&quot;code&quot;:&quot;$$V\\left(D,G\\right)\\,=\\,E_{x\\sim p_{data}\\left(x\\right)}\\left[\\log_{}D\\left(x\\right)\\right]\\,+\\,E_{z\\sim p_{z}\\left(z\\right)}\\left[\\log_{}\\left(1-D\\left(G\\left(z\\right)\\right)\\right)\\right]$$&quot;,&quot;ts&quot;:1638645523838,&quot;cs&quot;:&quot;2NDDs9GlPcCs0XQSv48UZA==&quot;,&quot;size&quot;:{&quot;width&quot;:720,&quot;height&quot;:30.5}}" id="887" name="Google Shape;887;p51"/>
          <p:cNvPicPr preferRelativeResize="0"/>
          <p:nvPr/>
        </p:nvPicPr>
        <p:blipFill>
          <a:blip r:embed="rId5">
            <a:alphaModFix/>
          </a:blip>
          <a:stretch>
            <a:fillRect/>
          </a:stretch>
        </p:blipFill>
        <p:spPr>
          <a:xfrm>
            <a:off x="916769" y="1868150"/>
            <a:ext cx="7999718" cy="338862"/>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1" name="Shape 891"/>
        <p:cNvGrpSpPr/>
        <p:nvPr/>
      </p:nvGrpSpPr>
      <p:grpSpPr>
        <a:xfrm>
          <a:off x="0" y="0"/>
          <a:ext cx="0" cy="0"/>
          <a:chOff x="0" y="0"/>
          <a:chExt cx="0" cy="0"/>
        </a:xfrm>
      </p:grpSpPr>
      <p:sp>
        <p:nvSpPr>
          <p:cNvPr id="892" name="Google Shape;892;p52"/>
          <p:cNvSpPr txBox="1"/>
          <p:nvPr/>
        </p:nvSpPr>
        <p:spPr>
          <a:xfrm>
            <a:off x="831900" y="2951925"/>
            <a:ext cx="7773300" cy="2016300"/>
          </a:xfrm>
          <a:prstGeom prst="rect">
            <a:avLst/>
          </a:prstGeom>
          <a:noFill/>
          <a:ln>
            <a:noFill/>
          </a:ln>
        </p:spPr>
        <p:txBody>
          <a:bodyPr anchorCtr="0" anchor="t" bIns="91425" lIns="91425" spcFirstLastPara="1" rIns="91425" wrap="square" tIns="91425">
            <a:spAutoFit/>
          </a:bodyPr>
          <a:lstStyle/>
          <a:p>
            <a:pPr indent="-336550" lvl="0" marL="457200" rtl="0" algn="l">
              <a:lnSpc>
                <a:spcPct val="150000"/>
              </a:lnSpc>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D(x) = probability that x came from the data rather than p</a:t>
            </a:r>
            <a:r>
              <a:rPr baseline="-25000" lang="en" sz="1700">
                <a:solidFill>
                  <a:schemeClr val="dk1"/>
                </a:solidFill>
                <a:latin typeface="Lato"/>
                <a:ea typeface="Lato"/>
                <a:cs typeface="Lato"/>
                <a:sym typeface="Lato"/>
              </a:rPr>
              <a:t>g</a:t>
            </a:r>
            <a:r>
              <a:rPr lang="en" sz="1700">
                <a:solidFill>
                  <a:schemeClr val="dk1"/>
                </a:solidFill>
                <a:latin typeface="Lato"/>
                <a:ea typeface="Lato"/>
                <a:cs typeface="Lato"/>
                <a:sym typeface="Lato"/>
              </a:rPr>
              <a:t> (generator’s distribution)</a:t>
            </a:r>
            <a:endParaRPr sz="1700">
              <a:solidFill>
                <a:schemeClr val="dk1"/>
              </a:solidFill>
              <a:latin typeface="Lato"/>
              <a:ea typeface="Lato"/>
              <a:cs typeface="Lato"/>
              <a:sym typeface="Lato"/>
            </a:endParaRPr>
          </a:p>
          <a:p>
            <a:pPr indent="-336550" lvl="0" marL="457200" rtl="0" algn="l">
              <a:lnSpc>
                <a:spcPct val="150000"/>
              </a:lnSpc>
              <a:spcBef>
                <a:spcPts val="0"/>
              </a:spcBef>
              <a:spcAft>
                <a:spcPts val="0"/>
              </a:spcAft>
              <a:buClr>
                <a:schemeClr val="dk1"/>
              </a:buClr>
              <a:buSzPts val="1700"/>
              <a:buFont typeface="Lato"/>
              <a:buChar char="●"/>
            </a:pPr>
            <a:r>
              <a:rPr lang="en" sz="1700">
                <a:solidFill>
                  <a:schemeClr val="dk1"/>
                </a:solidFill>
                <a:latin typeface="Lato"/>
                <a:ea typeface="Lato"/>
                <a:cs typeface="Lato"/>
                <a:sym typeface="Lato"/>
              </a:rPr>
              <a:t>Train D to maximize the probability of assigning the correct label to both training examples and samples from G</a:t>
            </a:r>
            <a:endParaRPr sz="1700">
              <a:solidFill>
                <a:schemeClr val="dk1"/>
              </a:solidFill>
              <a:latin typeface="Lato"/>
              <a:ea typeface="Lato"/>
              <a:cs typeface="Lato"/>
              <a:sym typeface="Lato"/>
            </a:endParaRPr>
          </a:p>
          <a:p>
            <a:pPr indent="0" lvl="0" marL="457200" rtl="0" algn="l">
              <a:lnSpc>
                <a:spcPct val="150000"/>
              </a:lnSpc>
              <a:spcBef>
                <a:spcPts val="0"/>
              </a:spcBef>
              <a:spcAft>
                <a:spcPts val="0"/>
              </a:spcAft>
              <a:buNone/>
            </a:pPr>
            <a:r>
              <a:t/>
            </a:r>
            <a:endParaRPr sz="1700">
              <a:solidFill>
                <a:schemeClr val="dk1"/>
              </a:solidFill>
              <a:latin typeface="Lato"/>
              <a:ea typeface="Lato"/>
              <a:cs typeface="Lato"/>
              <a:sym typeface="Lato"/>
            </a:endParaRPr>
          </a:p>
        </p:txBody>
      </p:sp>
      <p:sp>
        <p:nvSpPr>
          <p:cNvPr id="893" name="Google Shape;893;p52"/>
          <p:cNvSpPr/>
          <p:nvPr/>
        </p:nvSpPr>
        <p:spPr>
          <a:xfrm>
            <a:off x="1272425" y="3808800"/>
            <a:ext cx="7013700" cy="7329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700">
              <a:solidFill>
                <a:schemeClr val="dk1"/>
              </a:solidFill>
            </a:endParaRPr>
          </a:p>
        </p:txBody>
      </p:sp>
      <p:sp>
        <p:nvSpPr>
          <p:cNvPr id="894" name="Google Shape;894;p52"/>
          <p:cNvSpPr/>
          <p:nvPr/>
        </p:nvSpPr>
        <p:spPr>
          <a:xfrm>
            <a:off x="2437275" y="1748375"/>
            <a:ext cx="6529800" cy="6258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52"/>
          <p:cNvSpPr/>
          <p:nvPr/>
        </p:nvSpPr>
        <p:spPr>
          <a:xfrm>
            <a:off x="531150" y="1752625"/>
            <a:ext cx="1573200" cy="6258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52"/>
          <p:cNvSpPr txBox="1"/>
          <p:nvPr>
            <p:ph idx="4294967295" type="body"/>
          </p:nvPr>
        </p:nvSpPr>
        <p:spPr>
          <a:xfrm>
            <a:off x="866025" y="442200"/>
            <a:ext cx="8101200" cy="9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 and G play the following two-player </a:t>
            </a:r>
            <a:r>
              <a:rPr lang="en" sz="3000">
                <a:solidFill>
                  <a:schemeClr val="lt1"/>
                </a:solidFill>
              </a:rPr>
              <a:t>minimax </a:t>
            </a:r>
            <a:r>
              <a:rPr lang="en" sz="3000"/>
              <a:t>game with value function V(G,D):</a:t>
            </a:r>
            <a:endParaRPr sz="3000"/>
          </a:p>
          <a:p>
            <a:pPr indent="0" lvl="0" marL="457200" rtl="0" algn="l">
              <a:spcBef>
                <a:spcPts val="0"/>
              </a:spcBef>
              <a:spcAft>
                <a:spcPts val="0"/>
              </a:spcAft>
              <a:buNone/>
            </a:pPr>
            <a:r>
              <a:t/>
            </a:r>
            <a:endParaRPr sz="2200"/>
          </a:p>
        </p:txBody>
      </p:sp>
      <p:pic>
        <p:nvPicPr>
          <p:cNvPr descr="{&quot;aid&quot;:null,&quot;code&quot;:&quot;$$\\begin{matrix}\n{min}\\\\\n{G}\\\\\n\\end{matrix}\\begin{matrix}\n{\\,\\,\\,max}\\\\\n{D}\\\\\n\\end{matrix}\\,$$&quot;,&quot;id&quot;:&quot;1&quot;,&quot;backgroundColorModified&quot;:false,&quot;type&quot;:&quot;$$&quot;,&quot;font&quot;:{&quot;size&quot;:12,&quot;family&quot;:&quot;Arial&quot;,&quot;color&quot;:&quot;#ffffff&quot;},&quot;backgroundColor&quot;:&quot;#1B212C&quot;,&quot;ts&quot;:1638578866297,&quot;cs&quot;:&quot;6zmb+yF+h0SkHNngc2gYuA==&quot;,&quot;size&quot;:{&quot;width&quot;:79.66666666666667,&quot;height&quot;:39.166666666666664}}" id="897" name="Google Shape;897;p52"/>
          <p:cNvPicPr preferRelativeResize="0"/>
          <p:nvPr/>
        </p:nvPicPr>
        <p:blipFill>
          <a:blip r:embed="rId3">
            <a:alphaModFix/>
          </a:blip>
          <a:stretch>
            <a:fillRect/>
          </a:stretch>
        </p:blipFill>
        <p:spPr>
          <a:xfrm>
            <a:off x="227522" y="1891366"/>
            <a:ext cx="613015" cy="301376"/>
          </a:xfrm>
          <a:prstGeom prst="rect">
            <a:avLst/>
          </a:prstGeom>
          <a:noFill/>
          <a:ln>
            <a:noFill/>
          </a:ln>
        </p:spPr>
      </p:pic>
      <p:pic>
        <p:nvPicPr>
          <p:cNvPr descr="{&quot;backgroundColorModified&quot;:false,&quot;aid&quot;:null,&quot;backgroundColor&quot;:&quot;#1B212C&quot;,&quot;type&quot;:&quot;$$&quot;,&quot;font&quot;:{&quot;color&quot;:&quot;#ffffff&quot;,&quot;size&quot;:17.5,&quot;family&quot;:&quot;Arial&quot;},&quot;id&quot;:&quot;2&quot;,&quot;code&quot;:&quot;$$V\\left(D,G\\right)\\,=\\,E_{x\\sim p_{data}\\left(x\\right)}\\left[\\log_{}D\\left(x\\right)\\right]\\,+\\,E_{z\\sim p_{z}\\left(z\\right)}\\left[\\log_{}\\left(1-D\\left(G\\left(z\\right)\\right)\\right)\\right]$$&quot;,&quot;ts&quot;:1638645523838,&quot;cs&quot;:&quot;2NDDs9GlPcCs0XQSv48UZA==&quot;,&quot;size&quot;:{&quot;width&quot;:720,&quot;height&quot;:30.5}}" id="898" name="Google Shape;898;p52"/>
          <p:cNvPicPr preferRelativeResize="0"/>
          <p:nvPr/>
        </p:nvPicPr>
        <p:blipFill>
          <a:blip r:embed="rId4">
            <a:alphaModFix/>
          </a:blip>
          <a:stretch>
            <a:fillRect/>
          </a:stretch>
        </p:blipFill>
        <p:spPr>
          <a:xfrm>
            <a:off x="916769" y="1868150"/>
            <a:ext cx="7999718" cy="3388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pic>
        <p:nvPicPr>
          <p:cNvPr descr="{&quot;aid&quot;:null,&quot;code&quot;:&quot;$$\\begin{matrix}\n{min}\\\\\n{G}\\\\\n\\end{matrix}\\begin{matrix}\n{\\,\\,\\,max}\\\\\n{D}\\\\\n\\end{matrix}\\,$$&quot;,&quot;id&quot;:&quot;1&quot;,&quot;backgroundColorModified&quot;:false,&quot;type&quot;:&quot;$$&quot;,&quot;font&quot;:{&quot;size&quot;:12,&quot;family&quot;:&quot;Arial&quot;,&quot;color&quot;:&quot;#ffffff&quot;},&quot;backgroundColor&quot;:&quot;#1B212C&quot;,&quot;ts&quot;:1638578866297,&quot;cs&quot;:&quot;6zmb+yF+h0SkHNngc2gYuA==&quot;,&quot;size&quot;:{&quot;width&quot;:79.66666666666667,&quot;height&quot;:39.166666666666664}}" id="903" name="Google Shape;903;p53"/>
          <p:cNvPicPr preferRelativeResize="0"/>
          <p:nvPr/>
        </p:nvPicPr>
        <p:blipFill>
          <a:blip r:embed="rId3">
            <a:alphaModFix/>
          </a:blip>
          <a:stretch>
            <a:fillRect/>
          </a:stretch>
        </p:blipFill>
        <p:spPr>
          <a:xfrm>
            <a:off x="294335" y="2016164"/>
            <a:ext cx="597475" cy="293749"/>
          </a:xfrm>
          <a:prstGeom prst="rect">
            <a:avLst/>
          </a:prstGeom>
          <a:noFill/>
          <a:ln>
            <a:noFill/>
          </a:ln>
        </p:spPr>
      </p:pic>
      <p:pic>
        <p:nvPicPr>
          <p:cNvPr descr="{&quot;type&quot;:&quot;$$&quot;,&quot;aid&quot;:null,&quot;code&quot;:&quot;$$V\\left(D,G\\right)\\,=\\,E_{x\\sim p_{data}\\left(x\\right)}\\left[\\log_{}D\\left(x\\right)\\right]\\,+\\,E_{z\\sim p_{z}\\left(z\\right)}\\left[\\log_{}\\left(1-D\\left(G\\left(z\\right)\\right)\\right)\\right]$$&quot;,&quot;id&quot;:&quot;2&quot;,&quot;backgroundColorModified&quot;:false,&quot;backgroundColor&quot;:&quot;#1B212C&quot;,&quot;font&quot;:{&quot;color&quot;:&quot;#ffffff&quot;,&quot;size&quot;:17.5,&quot;family&quot;:&quot;Arial&quot;},&quot;ts&quot;:1638647421402,&quot;cs&quot;:&quot;b4aB4/FMTqVV1dLJOGP+mg==&quot;,&quot;size&quot;:{&quot;width&quot;:720,&quot;height&quot;:30.5}}" id="904" name="Google Shape;904;p53"/>
          <p:cNvPicPr preferRelativeResize="0"/>
          <p:nvPr/>
        </p:nvPicPr>
        <p:blipFill>
          <a:blip r:embed="rId4">
            <a:alphaModFix/>
          </a:blip>
          <a:stretch>
            <a:fillRect/>
          </a:stretch>
        </p:blipFill>
        <p:spPr>
          <a:xfrm>
            <a:off x="966110" y="1993536"/>
            <a:ext cx="7796934" cy="330287"/>
          </a:xfrm>
          <a:prstGeom prst="rect">
            <a:avLst/>
          </a:prstGeom>
          <a:noFill/>
          <a:ln>
            <a:noFill/>
          </a:ln>
        </p:spPr>
      </p:pic>
      <p:sp>
        <p:nvSpPr>
          <p:cNvPr id="905" name="Google Shape;905;p53"/>
          <p:cNvSpPr txBox="1"/>
          <p:nvPr/>
        </p:nvSpPr>
        <p:spPr>
          <a:xfrm>
            <a:off x="831900" y="2951925"/>
            <a:ext cx="7773300" cy="1908600"/>
          </a:xfrm>
          <a:prstGeom prst="rect">
            <a:avLst/>
          </a:prstGeom>
          <a:noFill/>
          <a:ln>
            <a:noFill/>
          </a:ln>
        </p:spPr>
        <p:txBody>
          <a:bodyPr anchorCtr="0" anchor="t" bIns="91425" lIns="91425" spcFirstLastPara="1" rIns="91425" wrap="square" tIns="91425">
            <a:spAutoFit/>
          </a:bodyPr>
          <a:lstStyle/>
          <a:p>
            <a:pPr indent="-330200" lvl="0" marL="457200" rtl="0" algn="l">
              <a:lnSpc>
                <a:spcPct val="150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D(x) = probability that x came from the data rather than p</a:t>
            </a:r>
            <a:r>
              <a:rPr baseline="-25000" lang="en" sz="1600">
                <a:solidFill>
                  <a:schemeClr val="dk1"/>
                </a:solidFill>
                <a:latin typeface="Lato"/>
                <a:ea typeface="Lato"/>
                <a:cs typeface="Lato"/>
                <a:sym typeface="Lato"/>
              </a:rPr>
              <a:t>g</a:t>
            </a:r>
            <a:r>
              <a:rPr lang="en" sz="1600">
                <a:solidFill>
                  <a:schemeClr val="dk1"/>
                </a:solidFill>
                <a:latin typeface="Lato"/>
                <a:ea typeface="Lato"/>
                <a:cs typeface="Lato"/>
                <a:sym typeface="Lato"/>
              </a:rPr>
              <a:t> (generator’s distribution)</a:t>
            </a:r>
            <a:endParaRPr sz="1600">
              <a:solidFill>
                <a:schemeClr val="dk1"/>
              </a:solidFill>
              <a:latin typeface="Lato"/>
              <a:ea typeface="Lato"/>
              <a:cs typeface="Lato"/>
              <a:sym typeface="Lato"/>
            </a:endParaRPr>
          </a:p>
          <a:p>
            <a:pPr indent="-330200" lvl="0" marL="457200" rtl="0" algn="l">
              <a:lnSpc>
                <a:spcPct val="150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Train D to maximize the probability of assigning the correct label to both training examples and samples from G</a:t>
            </a:r>
            <a:endParaRPr sz="1600">
              <a:solidFill>
                <a:schemeClr val="dk1"/>
              </a:solidFill>
              <a:latin typeface="Lato"/>
              <a:ea typeface="Lato"/>
              <a:cs typeface="Lato"/>
              <a:sym typeface="Lato"/>
            </a:endParaRPr>
          </a:p>
          <a:p>
            <a:pPr indent="-330200" lvl="0" marL="457200" rtl="0" algn="l">
              <a:lnSpc>
                <a:spcPct val="150000"/>
              </a:lnSpc>
              <a:spcBef>
                <a:spcPts val="0"/>
              </a:spcBef>
              <a:spcAft>
                <a:spcPts val="0"/>
              </a:spcAft>
              <a:buClr>
                <a:schemeClr val="dk1"/>
              </a:buClr>
              <a:buSzPts val="1600"/>
              <a:buFont typeface="Lato"/>
              <a:buChar char="●"/>
            </a:pPr>
            <a:r>
              <a:rPr lang="en" sz="1600">
                <a:solidFill>
                  <a:schemeClr val="dk1"/>
                </a:solidFill>
                <a:latin typeface="Lato"/>
                <a:ea typeface="Lato"/>
                <a:cs typeface="Lato"/>
                <a:sym typeface="Lato"/>
              </a:rPr>
              <a:t>Simultaneously train G to minimize log(1-D(G(Z))</a:t>
            </a:r>
            <a:endParaRPr sz="1600">
              <a:solidFill>
                <a:schemeClr val="dk1"/>
              </a:solidFill>
              <a:latin typeface="Lato"/>
              <a:ea typeface="Lato"/>
              <a:cs typeface="Lato"/>
              <a:sym typeface="Lato"/>
            </a:endParaRPr>
          </a:p>
        </p:txBody>
      </p:sp>
      <p:sp>
        <p:nvSpPr>
          <p:cNvPr id="906" name="Google Shape;906;p53"/>
          <p:cNvSpPr/>
          <p:nvPr/>
        </p:nvSpPr>
        <p:spPr>
          <a:xfrm>
            <a:off x="1297125" y="3734450"/>
            <a:ext cx="7308000" cy="6408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907" name="Google Shape;907;p53"/>
          <p:cNvSpPr/>
          <p:nvPr/>
        </p:nvSpPr>
        <p:spPr>
          <a:xfrm>
            <a:off x="2481527" y="1838238"/>
            <a:ext cx="6438000" cy="6408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53"/>
          <p:cNvSpPr/>
          <p:nvPr/>
        </p:nvSpPr>
        <p:spPr>
          <a:xfrm>
            <a:off x="560475" y="1842575"/>
            <a:ext cx="1513800" cy="6408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53"/>
          <p:cNvSpPr/>
          <p:nvPr/>
        </p:nvSpPr>
        <p:spPr>
          <a:xfrm>
            <a:off x="1332575" y="4450975"/>
            <a:ext cx="4493400" cy="4095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sp>
        <p:nvSpPr>
          <p:cNvPr id="910" name="Google Shape;910;p53"/>
          <p:cNvSpPr/>
          <p:nvPr/>
        </p:nvSpPr>
        <p:spPr>
          <a:xfrm>
            <a:off x="5370446" y="1898551"/>
            <a:ext cx="3478200" cy="4983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53"/>
          <p:cNvSpPr/>
          <p:nvPr/>
        </p:nvSpPr>
        <p:spPr>
          <a:xfrm>
            <a:off x="224475" y="1842586"/>
            <a:ext cx="336000" cy="6408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53"/>
          <p:cNvSpPr txBox="1"/>
          <p:nvPr>
            <p:ph idx="4294967295" type="body"/>
          </p:nvPr>
        </p:nvSpPr>
        <p:spPr>
          <a:xfrm>
            <a:off x="866025" y="442200"/>
            <a:ext cx="8101200" cy="942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000"/>
              <a:t>D and G play the following two-player </a:t>
            </a:r>
            <a:r>
              <a:rPr lang="en" sz="3000">
                <a:solidFill>
                  <a:schemeClr val="lt1"/>
                </a:solidFill>
              </a:rPr>
              <a:t>minimax </a:t>
            </a:r>
            <a:r>
              <a:rPr lang="en" sz="3000"/>
              <a:t>game with value function V(G,D):</a:t>
            </a:r>
            <a:endParaRPr sz="3000"/>
          </a:p>
          <a:p>
            <a:pPr indent="0" lvl="0" marL="457200" rtl="0" algn="l">
              <a:spcBef>
                <a:spcPts val="0"/>
              </a:spcBef>
              <a:spcAft>
                <a:spcPts val="0"/>
              </a:spcAft>
              <a:buNone/>
            </a:pPr>
            <a:r>
              <a:t/>
            </a:r>
            <a:endParaRPr sz="2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6" name="Shape 916"/>
        <p:cNvGrpSpPr/>
        <p:nvPr/>
      </p:nvGrpSpPr>
      <p:grpSpPr>
        <a:xfrm>
          <a:off x="0" y="0"/>
          <a:ext cx="0" cy="0"/>
          <a:chOff x="0" y="0"/>
          <a:chExt cx="0" cy="0"/>
        </a:xfrm>
      </p:grpSpPr>
      <p:sp>
        <p:nvSpPr>
          <p:cNvPr id="917" name="Google Shape;917;p5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918" name="Google Shape;918;p54"/>
          <p:cNvSpPr txBox="1"/>
          <p:nvPr/>
        </p:nvSpPr>
        <p:spPr>
          <a:xfrm>
            <a:off x="720000" y="926175"/>
            <a:ext cx="6906300" cy="38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1"/>
                </a:solidFill>
                <a:latin typeface="Hanken Grotesk"/>
                <a:ea typeface="Hanken Grotesk"/>
                <a:cs typeface="Hanken Grotesk"/>
                <a:sym typeface="Hanken Grotesk"/>
              </a:rPr>
              <a:t>for </a:t>
            </a:r>
            <a:r>
              <a:rPr lang="en" sz="1300">
                <a:solidFill>
                  <a:schemeClr val="dk1"/>
                </a:solidFill>
                <a:latin typeface="Hanken Grotesk"/>
                <a:ea typeface="Hanken Grotesk"/>
                <a:cs typeface="Hanken Grotesk"/>
                <a:sym typeface="Hanken Grotesk"/>
              </a:rPr>
              <a:t>number of training iterations </a:t>
            </a:r>
            <a:r>
              <a:rPr b="1" lang="en" sz="1300">
                <a:solidFill>
                  <a:schemeClr val="lt1"/>
                </a:solidFill>
                <a:latin typeface="Hanken Grotesk"/>
                <a:ea typeface="Hanken Grotesk"/>
                <a:cs typeface="Hanken Grotesk"/>
                <a:sym typeface="Hanken Grotesk"/>
              </a:rPr>
              <a:t>do</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a:t>
            </a:r>
            <a:r>
              <a:rPr b="1" lang="en" sz="1300">
                <a:solidFill>
                  <a:schemeClr val="lt1"/>
                </a:solidFill>
                <a:latin typeface="Hanken Grotesk"/>
                <a:ea typeface="Hanken Grotesk"/>
                <a:cs typeface="Hanken Grotesk"/>
                <a:sym typeface="Hanken Grotesk"/>
              </a:rPr>
              <a:t>for </a:t>
            </a:r>
            <a:r>
              <a:rPr lang="en" sz="1300">
                <a:solidFill>
                  <a:schemeClr val="dk1"/>
                </a:solidFill>
                <a:latin typeface="Hanken Grotesk"/>
                <a:ea typeface="Hanken Grotesk"/>
                <a:cs typeface="Hanken Grotesk"/>
                <a:sym typeface="Hanken Grotesk"/>
              </a:rPr>
              <a:t>k steps </a:t>
            </a:r>
            <a:r>
              <a:rPr b="1" lang="en" sz="1300">
                <a:solidFill>
                  <a:schemeClr val="lt1"/>
                </a:solidFill>
                <a:latin typeface="Hanken Grotesk"/>
                <a:ea typeface="Hanken Grotesk"/>
                <a:cs typeface="Hanken Grotesk"/>
                <a:sym typeface="Hanken Grotesk"/>
              </a:rPr>
              <a:t>do</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ᐧSample minibatch of m noise samples {z</a:t>
            </a:r>
            <a:r>
              <a:rPr baseline="30000" lang="en" sz="1300">
                <a:solidFill>
                  <a:schemeClr val="dk1"/>
                </a:solidFill>
                <a:latin typeface="Hanken Grotesk"/>
                <a:ea typeface="Hanken Grotesk"/>
                <a:cs typeface="Hanken Grotesk"/>
                <a:sym typeface="Hanken Grotesk"/>
              </a:rPr>
              <a:t>(1)</a:t>
            </a:r>
            <a:r>
              <a:rPr lang="en" sz="1300">
                <a:solidFill>
                  <a:schemeClr val="dk1"/>
                </a:solidFill>
                <a:latin typeface="Hanken Grotesk"/>
                <a:ea typeface="Hanken Grotesk"/>
                <a:cs typeface="Hanken Grotesk"/>
                <a:sym typeface="Hanken Grotesk"/>
              </a:rPr>
              <a:t>, …, z</a:t>
            </a:r>
            <a:r>
              <a:rPr baseline="30000" lang="en" sz="1300">
                <a:solidFill>
                  <a:schemeClr val="dk1"/>
                </a:solidFill>
                <a:latin typeface="Hanken Grotesk"/>
                <a:ea typeface="Hanken Grotesk"/>
                <a:cs typeface="Hanken Grotesk"/>
                <a:sym typeface="Hanken Grotesk"/>
              </a:rPr>
              <a:t>(m)</a:t>
            </a:r>
            <a:r>
              <a:rPr lang="en" sz="1300">
                <a:solidFill>
                  <a:schemeClr val="dk1"/>
                </a:solidFill>
                <a:latin typeface="Hanken Grotesk"/>
                <a:ea typeface="Hanken Grotesk"/>
                <a:cs typeface="Hanken Grotesk"/>
                <a:sym typeface="Hanken Grotesk"/>
              </a:rPr>
              <a:t>} from noise prior p</a:t>
            </a:r>
            <a:r>
              <a:rPr baseline="-25000" lang="en" sz="1300">
                <a:solidFill>
                  <a:schemeClr val="dk1"/>
                </a:solidFill>
                <a:latin typeface="Hanken Grotesk"/>
                <a:ea typeface="Hanken Grotesk"/>
                <a:cs typeface="Hanken Grotesk"/>
                <a:sym typeface="Hanken Grotesk"/>
              </a:rPr>
              <a:t>g</a:t>
            </a:r>
            <a:r>
              <a:rPr lang="en" sz="1300">
                <a:solidFill>
                  <a:schemeClr val="dk1"/>
                </a:solidFill>
                <a:latin typeface="Hanken Grotesk"/>
                <a:ea typeface="Hanken Grotesk"/>
                <a:cs typeface="Hanken Grotesk"/>
                <a:sym typeface="Hanken Grotesk"/>
              </a:rPr>
              <a:t>(z)</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ᐧSample minibatch of m examples {x</a:t>
            </a:r>
            <a:r>
              <a:rPr baseline="30000" lang="en" sz="1300">
                <a:solidFill>
                  <a:schemeClr val="dk1"/>
                </a:solidFill>
                <a:latin typeface="Hanken Grotesk"/>
                <a:ea typeface="Hanken Grotesk"/>
                <a:cs typeface="Hanken Grotesk"/>
                <a:sym typeface="Hanken Grotesk"/>
              </a:rPr>
              <a:t>(1)</a:t>
            </a:r>
            <a:r>
              <a:rPr lang="en" sz="1300">
                <a:solidFill>
                  <a:schemeClr val="dk1"/>
                </a:solidFill>
                <a:latin typeface="Hanken Grotesk"/>
                <a:ea typeface="Hanken Grotesk"/>
                <a:cs typeface="Hanken Grotesk"/>
                <a:sym typeface="Hanken Grotesk"/>
              </a:rPr>
              <a:t>, …, x</a:t>
            </a:r>
            <a:r>
              <a:rPr baseline="30000" lang="en" sz="1300">
                <a:solidFill>
                  <a:schemeClr val="dk1"/>
                </a:solidFill>
                <a:latin typeface="Hanken Grotesk"/>
                <a:ea typeface="Hanken Grotesk"/>
                <a:cs typeface="Hanken Grotesk"/>
                <a:sym typeface="Hanken Grotesk"/>
              </a:rPr>
              <a:t>(m)</a:t>
            </a:r>
            <a:r>
              <a:rPr lang="en" sz="1300">
                <a:solidFill>
                  <a:schemeClr val="dk1"/>
                </a:solidFill>
                <a:latin typeface="Hanken Grotesk"/>
                <a:ea typeface="Hanken Grotesk"/>
                <a:cs typeface="Hanken Grotesk"/>
                <a:sym typeface="Hanken Grotesk"/>
              </a:rPr>
              <a:t>}   from data generating distribution p</a:t>
            </a:r>
            <a:r>
              <a:rPr baseline="-25000" lang="en" sz="1300">
                <a:solidFill>
                  <a:schemeClr val="dk1"/>
                </a:solidFill>
                <a:latin typeface="Hanken Grotesk"/>
                <a:ea typeface="Hanken Grotesk"/>
                <a:cs typeface="Hanken Grotesk"/>
                <a:sym typeface="Hanken Grotesk"/>
              </a:rPr>
              <a:t>data</a:t>
            </a:r>
            <a:r>
              <a:rPr lang="en" sz="1300">
                <a:solidFill>
                  <a:schemeClr val="dk1"/>
                </a:solidFill>
                <a:latin typeface="Hanken Grotesk"/>
                <a:ea typeface="Hanken Grotesk"/>
                <a:cs typeface="Hanken Grotesk"/>
                <a:sym typeface="Hanken Grotesk"/>
              </a:rPr>
              <a:t>(z)</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ᐧUpdate the discriminator by ascending its stochastic gradient:</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b="1" lang="en" sz="1300">
                <a:solidFill>
                  <a:schemeClr val="lt1"/>
                </a:solidFill>
                <a:latin typeface="Hanken Grotesk"/>
                <a:ea typeface="Hanken Grotesk"/>
                <a:cs typeface="Hanken Grotesk"/>
                <a:sym typeface="Hanken Grotesk"/>
              </a:rPr>
              <a:t>   end for</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ᐧSample minibatch of m noise samples {z</a:t>
            </a:r>
            <a:r>
              <a:rPr baseline="30000" lang="en" sz="1300">
                <a:solidFill>
                  <a:schemeClr val="dk1"/>
                </a:solidFill>
                <a:latin typeface="Hanken Grotesk"/>
                <a:ea typeface="Hanken Grotesk"/>
                <a:cs typeface="Hanken Grotesk"/>
                <a:sym typeface="Hanken Grotesk"/>
              </a:rPr>
              <a:t>(1)</a:t>
            </a:r>
            <a:r>
              <a:rPr lang="en" sz="1300">
                <a:solidFill>
                  <a:schemeClr val="dk1"/>
                </a:solidFill>
                <a:latin typeface="Hanken Grotesk"/>
                <a:ea typeface="Hanken Grotesk"/>
                <a:cs typeface="Hanken Grotesk"/>
                <a:sym typeface="Hanken Grotesk"/>
              </a:rPr>
              <a:t>, …, z</a:t>
            </a:r>
            <a:r>
              <a:rPr baseline="30000" lang="en" sz="1300">
                <a:solidFill>
                  <a:schemeClr val="dk1"/>
                </a:solidFill>
                <a:latin typeface="Hanken Grotesk"/>
                <a:ea typeface="Hanken Grotesk"/>
                <a:cs typeface="Hanken Grotesk"/>
                <a:sym typeface="Hanken Grotesk"/>
              </a:rPr>
              <a:t>(m)</a:t>
            </a:r>
            <a:r>
              <a:rPr lang="en" sz="1300">
                <a:solidFill>
                  <a:schemeClr val="dk1"/>
                </a:solidFill>
                <a:latin typeface="Hanken Grotesk"/>
                <a:ea typeface="Hanken Grotesk"/>
                <a:cs typeface="Hanken Grotesk"/>
                <a:sym typeface="Hanken Grotesk"/>
              </a:rPr>
              <a:t>} from noise prior p</a:t>
            </a:r>
            <a:r>
              <a:rPr baseline="-25000" lang="en" sz="1300">
                <a:solidFill>
                  <a:schemeClr val="dk1"/>
                </a:solidFill>
                <a:latin typeface="Hanken Grotesk"/>
                <a:ea typeface="Hanken Grotesk"/>
                <a:cs typeface="Hanken Grotesk"/>
                <a:sym typeface="Hanken Grotesk"/>
              </a:rPr>
              <a:t>g</a:t>
            </a:r>
            <a:r>
              <a:rPr lang="en" sz="1300">
                <a:solidFill>
                  <a:schemeClr val="dk1"/>
                </a:solidFill>
                <a:latin typeface="Hanken Grotesk"/>
                <a:ea typeface="Hanken Grotesk"/>
                <a:cs typeface="Hanken Grotesk"/>
                <a:sym typeface="Hanken Grotesk"/>
              </a:rPr>
              <a:t>(z)</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ᐧUpdate the generator by descending its stochastic gradient:</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b="1" lang="en" sz="1300">
                <a:solidFill>
                  <a:schemeClr val="lt1"/>
                </a:solidFill>
                <a:latin typeface="Hanken Grotesk"/>
                <a:ea typeface="Hanken Grotesk"/>
                <a:cs typeface="Hanken Grotesk"/>
                <a:sym typeface="Hanken Grotesk"/>
              </a:rPr>
              <a:t>end for</a:t>
            </a:r>
            <a:endParaRPr b="1" sz="1300">
              <a:solidFill>
                <a:schemeClr val="lt1"/>
              </a:solidFill>
              <a:latin typeface="Hanken Grotesk"/>
              <a:ea typeface="Hanken Grotesk"/>
              <a:cs typeface="Hanken Grotesk"/>
              <a:sym typeface="Hanken Grotesk"/>
            </a:endParaRPr>
          </a:p>
        </p:txBody>
      </p:sp>
      <p:pic>
        <p:nvPicPr>
          <p:cNvPr descr="{&quot;aid&quot;:null,&quot;backgroundColor&quot;:&quot;#1B212C&quot;,&quot;type&quot;:&quot;$$&quot;,&quot;code&quot;:&quot;$$\\nabla\\theta_{d}\\frac{1}{m}\\sum_{i=1}^{m}\\,\\left[\\log_{}D\\left(x^{\\left(i\\right)}\\right)+\\,\\log_{}\\left(1-D\\left(G\\left(z^{\\left(i\\right)}\\right)\\right)\\right)\\right]$$&quot;,&quot;id&quot;:&quot;2&quot;,&quot;font&quot;:{&quot;color&quot;:&quot;#ffffff&quot;,&quot;size&quot;:11,&quot;family&quot;:&quot;Arial&quot;},&quot;ts&quot;:1710627241219,&quot;cs&quot;:&quot;8jH0HGt3OA43zCVZV35AfQ==&quot;,&quot;size&quot;:{&quot;width&quot;:376.3333333333333,&quot;height&quot;:44.333333333333336}}" id="919" name="Google Shape;919;p54"/>
          <p:cNvPicPr preferRelativeResize="0"/>
          <p:nvPr/>
        </p:nvPicPr>
        <p:blipFill>
          <a:blip r:embed="rId3">
            <a:alphaModFix/>
          </a:blip>
          <a:stretch>
            <a:fillRect/>
          </a:stretch>
        </p:blipFill>
        <p:spPr>
          <a:xfrm>
            <a:off x="2323039" y="2237629"/>
            <a:ext cx="3584575" cy="422275"/>
          </a:xfrm>
          <a:prstGeom prst="rect">
            <a:avLst/>
          </a:prstGeom>
          <a:noFill/>
          <a:ln>
            <a:noFill/>
          </a:ln>
        </p:spPr>
      </p:pic>
      <p:pic>
        <p:nvPicPr>
          <p:cNvPr descr="{&quot;id&quot;:&quot;2&quot;,&quot;aid&quot;:null,&quot;backgroundColor&quot;:&quot;#1B212C&quot;,&quot;code&quot;:&quot;$$\\nabla\\theta_{g}\\frac{1}{m}\\sum_{i=1}^{m}\\log_{}\\left(1-D\\left(G\\left(z^{\\left(i\\right)}\\right)\\right)\\right)$$&quot;,&quot;type&quot;:&quot;$$&quot;,&quot;font&quot;:{&quot;color&quot;:&quot;#ffffff&quot;,&quot;family&quot;:&quot;Arial&quot;,&quot;size&quot;:11},&quot;ts&quot;:1710626837910,&quot;cs&quot;:&quot;c26tmq8lkz+lr26njkL3gA==&quot;,&quot;size&quot;:{&quot;width&quot;:245.79999999999998,&quot;height&quot;:44.200000000000024}}" id="920" name="Google Shape;920;p54"/>
          <p:cNvPicPr preferRelativeResize="0"/>
          <p:nvPr/>
        </p:nvPicPr>
        <p:blipFill>
          <a:blip r:embed="rId4">
            <a:alphaModFix/>
          </a:blip>
          <a:stretch>
            <a:fillRect/>
          </a:stretch>
        </p:blipFill>
        <p:spPr>
          <a:xfrm>
            <a:off x="2885800" y="3684456"/>
            <a:ext cx="2341245" cy="42100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926" name="Google Shape;926;p55"/>
          <p:cNvSpPr txBox="1"/>
          <p:nvPr/>
        </p:nvSpPr>
        <p:spPr>
          <a:xfrm>
            <a:off x="720000" y="926175"/>
            <a:ext cx="6906300" cy="38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1"/>
                </a:solidFill>
                <a:latin typeface="Hanken Grotesk"/>
                <a:ea typeface="Hanken Grotesk"/>
                <a:cs typeface="Hanken Grotesk"/>
                <a:sym typeface="Hanken Grotesk"/>
              </a:rPr>
              <a:t>f</a:t>
            </a:r>
            <a:r>
              <a:rPr b="1" lang="en" sz="1300">
                <a:solidFill>
                  <a:schemeClr val="lt1"/>
                </a:solidFill>
                <a:latin typeface="Hanken Grotesk"/>
                <a:ea typeface="Hanken Grotesk"/>
                <a:cs typeface="Hanken Grotesk"/>
                <a:sym typeface="Hanken Grotesk"/>
              </a:rPr>
              <a:t>or </a:t>
            </a:r>
            <a:r>
              <a:rPr lang="en" sz="1300">
                <a:solidFill>
                  <a:schemeClr val="dk1"/>
                </a:solidFill>
                <a:latin typeface="Hanken Grotesk"/>
                <a:ea typeface="Hanken Grotesk"/>
                <a:cs typeface="Hanken Grotesk"/>
                <a:sym typeface="Hanken Grotesk"/>
              </a:rPr>
              <a:t>number of training iterations </a:t>
            </a:r>
            <a:r>
              <a:rPr b="1" lang="en" sz="1300">
                <a:solidFill>
                  <a:schemeClr val="lt1"/>
                </a:solidFill>
                <a:latin typeface="Hanken Grotesk"/>
                <a:ea typeface="Hanken Grotesk"/>
                <a:cs typeface="Hanken Grotesk"/>
                <a:sym typeface="Hanken Grotesk"/>
              </a:rPr>
              <a:t>do</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a:t>
            </a:r>
            <a:r>
              <a:rPr b="1" lang="en" sz="1300">
                <a:solidFill>
                  <a:schemeClr val="lt1"/>
                </a:solidFill>
                <a:latin typeface="Hanken Grotesk"/>
                <a:ea typeface="Hanken Grotesk"/>
                <a:cs typeface="Hanken Grotesk"/>
                <a:sym typeface="Hanken Grotesk"/>
              </a:rPr>
              <a:t>f</a:t>
            </a:r>
            <a:r>
              <a:rPr b="1" lang="en" sz="1300">
                <a:solidFill>
                  <a:schemeClr val="lt1"/>
                </a:solidFill>
                <a:latin typeface="Hanken Grotesk"/>
                <a:ea typeface="Hanken Grotesk"/>
                <a:cs typeface="Hanken Grotesk"/>
                <a:sym typeface="Hanken Grotesk"/>
              </a:rPr>
              <a:t>or </a:t>
            </a:r>
            <a:r>
              <a:rPr lang="en" sz="1300">
                <a:solidFill>
                  <a:schemeClr val="dk1"/>
                </a:solidFill>
                <a:latin typeface="Hanken Grotesk"/>
                <a:ea typeface="Hanken Grotesk"/>
                <a:cs typeface="Hanken Grotesk"/>
                <a:sym typeface="Hanken Grotesk"/>
              </a:rPr>
              <a:t>k steps </a:t>
            </a:r>
            <a:r>
              <a:rPr b="1" lang="en" sz="1300">
                <a:solidFill>
                  <a:schemeClr val="lt1"/>
                </a:solidFill>
                <a:latin typeface="Hanken Grotesk"/>
                <a:ea typeface="Hanken Grotesk"/>
                <a:cs typeface="Hanken Grotesk"/>
                <a:sym typeface="Hanken Grotesk"/>
              </a:rPr>
              <a:t>d</a:t>
            </a:r>
            <a:r>
              <a:rPr b="1" lang="en" sz="1300">
                <a:solidFill>
                  <a:schemeClr val="lt1"/>
                </a:solidFill>
                <a:latin typeface="Hanken Grotesk"/>
                <a:ea typeface="Hanken Grotesk"/>
                <a:cs typeface="Hanken Grotesk"/>
                <a:sym typeface="Hanken Grotesk"/>
              </a:rPr>
              <a:t>o</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ᐧSample minibatch of m noise samples {z</a:t>
            </a:r>
            <a:r>
              <a:rPr baseline="30000" lang="en" sz="1300">
                <a:solidFill>
                  <a:schemeClr val="dk1"/>
                </a:solidFill>
                <a:latin typeface="Hanken Grotesk"/>
                <a:ea typeface="Hanken Grotesk"/>
                <a:cs typeface="Hanken Grotesk"/>
                <a:sym typeface="Hanken Grotesk"/>
              </a:rPr>
              <a:t>(1)</a:t>
            </a:r>
            <a:r>
              <a:rPr lang="en" sz="1300">
                <a:solidFill>
                  <a:schemeClr val="dk1"/>
                </a:solidFill>
                <a:latin typeface="Hanken Grotesk"/>
                <a:ea typeface="Hanken Grotesk"/>
                <a:cs typeface="Hanken Grotesk"/>
                <a:sym typeface="Hanken Grotesk"/>
              </a:rPr>
              <a:t>, …, z</a:t>
            </a:r>
            <a:r>
              <a:rPr baseline="30000" lang="en" sz="1300">
                <a:solidFill>
                  <a:schemeClr val="dk1"/>
                </a:solidFill>
                <a:latin typeface="Hanken Grotesk"/>
                <a:ea typeface="Hanken Grotesk"/>
                <a:cs typeface="Hanken Grotesk"/>
                <a:sym typeface="Hanken Grotesk"/>
              </a:rPr>
              <a:t>(m)</a:t>
            </a:r>
            <a:r>
              <a:rPr lang="en" sz="1300">
                <a:solidFill>
                  <a:schemeClr val="dk1"/>
                </a:solidFill>
                <a:latin typeface="Hanken Grotesk"/>
                <a:ea typeface="Hanken Grotesk"/>
                <a:cs typeface="Hanken Grotesk"/>
                <a:sym typeface="Hanken Grotesk"/>
              </a:rPr>
              <a:t>} from noise prior p</a:t>
            </a:r>
            <a:r>
              <a:rPr baseline="-25000" lang="en" sz="1300">
                <a:solidFill>
                  <a:schemeClr val="dk1"/>
                </a:solidFill>
                <a:latin typeface="Hanken Grotesk"/>
                <a:ea typeface="Hanken Grotesk"/>
                <a:cs typeface="Hanken Grotesk"/>
                <a:sym typeface="Hanken Grotesk"/>
              </a:rPr>
              <a:t>g</a:t>
            </a:r>
            <a:r>
              <a:rPr lang="en" sz="1300">
                <a:solidFill>
                  <a:schemeClr val="dk1"/>
                </a:solidFill>
                <a:latin typeface="Hanken Grotesk"/>
                <a:ea typeface="Hanken Grotesk"/>
                <a:cs typeface="Hanken Grotesk"/>
                <a:sym typeface="Hanken Grotesk"/>
              </a:rPr>
              <a:t>(z)</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ᐧSample minibatch of m examples </a:t>
            </a:r>
            <a:r>
              <a:rPr lang="en" sz="1300">
                <a:solidFill>
                  <a:schemeClr val="dk1"/>
                </a:solidFill>
                <a:latin typeface="Hanken Grotesk"/>
                <a:ea typeface="Hanken Grotesk"/>
                <a:cs typeface="Hanken Grotesk"/>
                <a:sym typeface="Hanken Grotesk"/>
              </a:rPr>
              <a:t>{x</a:t>
            </a:r>
            <a:r>
              <a:rPr baseline="30000" lang="en" sz="1300">
                <a:solidFill>
                  <a:schemeClr val="dk1"/>
                </a:solidFill>
                <a:latin typeface="Hanken Grotesk"/>
                <a:ea typeface="Hanken Grotesk"/>
                <a:cs typeface="Hanken Grotesk"/>
                <a:sym typeface="Hanken Grotesk"/>
              </a:rPr>
              <a:t>(1)</a:t>
            </a:r>
            <a:r>
              <a:rPr lang="en" sz="1300">
                <a:solidFill>
                  <a:schemeClr val="dk1"/>
                </a:solidFill>
                <a:latin typeface="Hanken Grotesk"/>
                <a:ea typeface="Hanken Grotesk"/>
                <a:cs typeface="Hanken Grotesk"/>
                <a:sym typeface="Hanken Grotesk"/>
              </a:rPr>
              <a:t>, …, x</a:t>
            </a:r>
            <a:r>
              <a:rPr baseline="30000" lang="en" sz="1300">
                <a:solidFill>
                  <a:schemeClr val="dk1"/>
                </a:solidFill>
                <a:latin typeface="Hanken Grotesk"/>
                <a:ea typeface="Hanken Grotesk"/>
                <a:cs typeface="Hanken Grotesk"/>
                <a:sym typeface="Hanken Grotesk"/>
              </a:rPr>
              <a:t>(m)</a:t>
            </a:r>
            <a:r>
              <a:rPr lang="en" sz="1300">
                <a:solidFill>
                  <a:schemeClr val="dk1"/>
                </a:solidFill>
                <a:latin typeface="Hanken Grotesk"/>
                <a:ea typeface="Hanken Grotesk"/>
                <a:cs typeface="Hanken Grotesk"/>
                <a:sym typeface="Hanken Grotesk"/>
              </a:rPr>
              <a:t>} </a:t>
            </a:r>
            <a:r>
              <a:rPr lang="en" sz="1300">
                <a:solidFill>
                  <a:schemeClr val="dk1"/>
                </a:solidFill>
                <a:latin typeface="Hanken Grotesk"/>
                <a:ea typeface="Hanken Grotesk"/>
                <a:cs typeface="Hanken Grotesk"/>
                <a:sym typeface="Hanken Grotesk"/>
              </a:rPr>
              <a:t>  from data </a:t>
            </a:r>
            <a:r>
              <a:rPr lang="en" sz="1300">
                <a:solidFill>
                  <a:schemeClr val="dk1"/>
                </a:solidFill>
                <a:latin typeface="Hanken Grotesk"/>
                <a:ea typeface="Hanken Grotesk"/>
                <a:cs typeface="Hanken Grotesk"/>
                <a:sym typeface="Hanken Grotesk"/>
              </a:rPr>
              <a:t>generating</a:t>
            </a:r>
            <a:r>
              <a:rPr lang="en" sz="1300">
                <a:solidFill>
                  <a:schemeClr val="dk1"/>
                </a:solidFill>
                <a:latin typeface="Hanken Grotesk"/>
                <a:ea typeface="Hanken Grotesk"/>
                <a:cs typeface="Hanken Grotesk"/>
                <a:sym typeface="Hanken Grotesk"/>
              </a:rPr>
              <a:t> distribution p</a:t>
            </a:r>
            <a:r>
              <a:rPr baseline="-25000" lang="en" sz="1300">
                <a:solidFill>
                  <a:schemeClr val="dk1"/>
                </a:solidFill>
                <a:latin typeface="Hanken Grotesk"/>
                <a:ea typeface="Hanken Grotesk"/>
                <a:cs typeface="Hanken Grotesk"/>
                <a:sym typeface="Hanken Grotesk"/>
              </a:rPr>
              <a:t>data</a:t>
            </a:r>
            <a:r>
              <a:rPr lang="en" sz="1300">
                <a:solidFill>
                  <a:schemeClr val="dk1"/>
                </a:solidFill>
                <a:latin typeface="Hanken Grotesk"/>
                <a:ea typeface="Hanken Grotesk"/>
                <a:cs typeface="Hanken Grotesk"/>
                <a:sym typeface="Hanken Grotesk"/>
              </a:rPr>
              <a:t>(z)</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ᐧUpdate the discriminator by ascending its stochastic gradient:</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b="1" lang="en" sz="1300">
                <a:solidFill>
                  <a:schemeClr val="lt1"/>
                </a:solidFill>
                <a:latin typeface="Hanken Grotesk"/>
                <a:ea typeface="Hanken Grotesk"/>
                <a:cs typeface="Hanken Grotesk"/>
                <a:sym typeface="Hanken Grotesk"/>
              </a:rPr>
              <a:t>   </a:t>
            </a:r>
            <a:r>
              <a:rPr b="1" lang="en" sz="1300">
                <a:solidFill>
                  <a:schemeClr val="lt1"/>
                </a:solidFill>
                <a:latin typeface="Hanken Grotesk"/>
                <a:ea typeface="Hanken Grotesk"/>
                <a:cs typeface="Hanken Grotesk"/>
                <a:sym typeface="Hanken Grotesk"/>
              </a:rPr>
              <a:t>e</a:t>
            </a:r>
            <a:r>
              <a:rPr b="1" lang="en" sz="1300">
                <a:solidFill>
                  <a:schemeClr val="lt1"/>
                </a:solidFill>
                <a:latin typeface="Hanken Grotesk"/>
                <a:ea typeface="Hanken Grotesk"/>
                <a:cs typeface="Hanken Grotesk"/>
                <a:sym typeface="Hanken Grotesk"/>
              </a:rPr>
              <a:t>nd for</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a:t>
            </a:r>
            <a:r>
              <a:rPr lang="en" sz="1300">
                <a:solidFill>
                  <a:schemeClr val="dk1"/>
                </a:solidFill>
                <a:latin typeface="Hanken Grotesk"/>
                <a:ea typeface="Hanken Grotesk"/>
                <a:cs typeface="Hanken Grotesk"/>
                <a:sym typeface="Hanken Grotesk"/>
              </a:rPr>
              <a:t>ᐧSample minibatch of m noise samples {z</a:t>
            </a:r>
            <a:r>
              <a:rPr baseline="30000" lang="en" sz="1300">
                <a:solidFill>
                  <a:schemeClr val="dk1"/>
                </a:solidFill>
                <a:latin typeface="Hanken Grotesk"/>
                <a:ea typeface="Hanken Grotesk"/>
                <a:cs typeface="Hanken Grotesk"/>
                <a:sym typeface="Hanken Grotesk"/>
              </a:rPr>
              <a:t>(1)</a:t>
            </a:r>
            <a:r>
              <a:rPr lang="en" sz="1300">
                <a:solidFill>
                  <a:schemeClr val="dk1"/>
                </a:solidFill>
                <a:latin typeface="Hanken Grotesk"/>
                <a:ea typeface="Hanken Grotesk"/>
                <a:cs typeface="Hanken Grotesk"/>
                <a:sym typeface="Hanken Grotesk"/>
              </a:rPr>
              <a:t>, …, z</a:t>
            </a:r>
            <a:r>
              <a:rPr baseline="30000" lang="en" sz="1300">
                <a:solidFill>
                  <a:schemeClr val="dk1"/>
                </a:solidFill>
                <a:latin typeface="Hanken Grotesk"/>
                <a:ea typeface="Hanken Grotesk"/>
                <a:cs typeface="Hanken Grotesk"/>
                <a:sym typeface="Hanken Grotesk"/>
              </a:rPr>
              <a:t>(m)</a:t>
            </a:r>
            <a:r>
              <a:rPr lang="en" sz="1300">
                <a:solidFill>
                  <a:schemeClr val="dk1"/>
                </a:solidFill>
                <a:latin typeface="Hanken Grotesk"/>
                <a:ea typeface="Hanken Grotesk"/>
                <a:cs typeface="Hanken Grotesk"/>
                <a:sym typeface="Hanken Grotesk"/>
              </a:rPr>
              <a:t>} from noise prior p</a:t>
            </a:r>
            <a:r>
              <a:rPr baseline="-25000" lang="en" sz="1300">
                <a:solidFill>
                  <a:schemeClr val="dk1"/>
                </a:solidFill>
                <a:latin typeface="Hanken Grotesk"/>
                <a:ea typeface="Hanken Grotesk"/>
                <a:cs typeface="Hanken Grotesk"/>
                <a:sym typeface="Hanken Grotesk"/>
              </a:rPr>
              <a:t>g</a:t>
            </a:r>
            <a:r>
              <a:rPr lang="en" sz="1300">
                <a:solidFill>
                  <a:schemeClr val="dk1"/>
                </a:solidFill>
                <a:latin typeface="Hanken Grotesk"/>
                <a:ea typeface="Hanken Grotesk"/>
                <a:cs typeface="Hanken Grotesk"/>
                <a:sym typeface="Hanken Grotesk"/>
              </a:rPr>
              <a:t>(z)</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ᐧUpdate the generator by descending its stochastic gradient:</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b="1" lang="en" sz="1300">
                <a:solidFill>
                  <a:schemeClr val="lt1"/>
                </a:solidFill>
                <a:latin typeface="Hanken Grotesk"/>
                <a:ea typeface="Hanken Grotesk"/>
                <a:cs typeface="Hanken Grotesk"/>
                <a:sym typeface="Hanken Grotesk"/>
              </a:rPr>
              <a:t>end for</a:t>
            </a:r>
            <a:endParaRPr b="1" sz="1300">
              <a:solidFill>
                <a:schemeClr val="lt1"/>
              </a:solidFill>
              <a:latin typeface="Hanken Grotesk"/>
              <a:ea typeface="Hanken Grotesk"/>
              <a:cs typeface="Hanken Grotesk"/>
              <a:sym typeface="Hanken Grotesk"/>
            </a:endParaRPr>
          </a:p>
        </p:txBody>
      </p:sp>
      <p:pic>
        <p:nvPicPr>
          <p:cNvPr descr="{&quot;aid&quot;:null,&quot;backgroundColor&quot;:&quot;#1B212C&quot;,&quot;type&quot;:&quot;$$&quot;,&quot;code&quot;:&quot;$$\\nabla\\theta_{d}\\frac{1}{m}\\sum_{i=1}^{m}\\,\\left[\\log_{}D\\left(x^{\\left(i\\right)}\\right)+\\,\\log_{}\\left(1-D\\left(G\\left(z^{\\left(i\\right)}\\right)\\right)\\right)\\right]$$&quot;,&quot;id&quot;:&quot;2&quot;,&quot;font&quot;:{&quot;color&quot;:&quot;#ffffff&quot;,&quot;size&quot;:11,&quot;family&quot;:&quot;Arial&quot;},&quot;ts&quot;:1710627241219,&quot;cs&quot;:&quot;8jH0HGt3OA43zCVZV35AfQ==&quot;,&quot;size&quot;:{&quot;width&quot;:376.3333333333333,&quot;height&quot;:44.333333333333336}}" id="927" name="Google Shape;927;p55"/>
          <p:cNvPicPr preferRelativeResize="0"/>
          <p:nvPr/>
        </p:nvPicPr>
        <p:blipFill>
          <a:blip r:embed="rId3">
            <a:alphaModFix/>
          </a:blip>
          <a:stretch>
            <a:fillRect/>
          </a:stretch>
        </p:blipFill>
        <p:spPr>
          <a:xfrm>
            <a:off x="2323039" y="2237629"/>
            <a:ext cx="3584575" cy="422275"/>
          </a:xfrm>
          <a:prstGeom prst="rect">
            <a:avLst/>
          </a:prstGeom>
          <a:noFill/>
          <a:ln>
            <a:noFill/>
          </a:ln>
        </p:spPr>
      </p:pic>
      <p:pic>
        <p:nvPicPr>
          <p:cNvPr descr="{&quot;id&quot;:&quot;2&quot;,&quot;aid&quot;:null,&quot;backgroundColor&quot;:&quot;#1B212C&quot;,&quot;code&quot;:&quot;$$\\nabla\\theta_{g}\\frac{1}{m}\\sum_{i=1}^{m}\\log_{}\\left(1-D\\left(G\\left(z^{\\left(i\\right)}\\right)\\right)\\right)$$&quot;,&quot;type&quot;:&quot;$$&quot;,&quot;font&quot;:{&quot;color&quot;:&quot;#ffffff&quot;,&quot;family&quot;:&quot;Arial&quot;,&quot;size&quot;:11},&quot;ts&quot;:1710626837910,&quot;cs&quot;:&quot;c26tmq8lkz+lr26njkL3gA==&quot;,&quot;size&quot;:{&quot;width&quot;:245.79999999999998,&quot;height&quot;:44.200000000000024}}" id="928" name="Google Shape;928;p55"/>
          <p:cNvPicPr preferRelativeResize="0"/>
          <p:nvPr/>
        </p:nvPicPr>
        <p:blipFill>
          <a:blip r:embed="rId4">
            <a:alphaModFix/>
          </a:blip>
          <a:stretch>
            <a:fillRect/>
          </a:stretch>
        </p:blipFill>
        <p:spPr>
          <a:xfrm>
            <a:off x="2885800" y="3684456"/>
            <a:ext cx="2341245" cy="421005"/>
          </a:xfrm>
          <a:prstGeom prst="rect">
            <a:avLst/>
          </a:prstGeom>
          <a:noFill/>
          <a:ln>
            <a:noFill/>
          </a:ln>
        </p:spPr>
      </p:pic>
      <p:sp>
        <p:nvSpPr>
          <p:cNvPr id="929" name="Google Shape;929;p55"/>
          <p:cNvSpPr/>
          <p:nvPr/>
        </p:nvSpPr>
        <p:spPr>
          <a:xfrm>
            <a:off x="878150" y="1258975"/>
            <a:ext cx="6627000" cy="14673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id&quot;:&quot;1&quot;,&quot;backgroundColor&quot;:&quot;#1B212C&quot;,&quot;aid&quot;:null,&quot;code&quot;:&quot;$$\\begin{matrix}\n{\\,\\,\\,max}\\\\\n{D}\\\\\n\\end{matrix}\\,$$&quot;,&quot;font&quot;:{&quot;family&quot;:&quot;Arial&quot;,&quot;size&quot;:9.5,&quot;color&quot;:&quot;#ffffff&quot;},&quot;type&quot;:&quot;$$&quot;,&quot;ts&quot;:1710634149605,&quot;cs&quot;:&quot;1fLijTEXduMnm+MKF33GyQ==&quot;,&quot;size&quot;:{&quot;width&quot;:28.5,&quot;height&quot;:27.5}}" id="930" name="Google Shape;930;p55"/>
          <p:cNvPicPr preferRelativeResize="0"/>
          <p:nvPr/>
        </p:nvPicPr>
        <p:blipFill>
          <a:blip r:embed="rId5">
            <a:alphaModFix/>
          </a:blip>
          <a:stretch>
            <a:fillRect/>
          </a:stretch>
        </p:blipFill>
        <p:spPr>
          <a:xfrm>
            <a:off x="7816953" y="1896454"/>
            <a:ext cx="206801" cy="192347"/>
          </a:xfrm>
          <a:prstGeom prst="rect">
            <a:avLst/>
          </a:prstGeom>
          <a:noFill/>
          <a:ln>
            <a:noFill/>
          </a:ln>
        </p:spPr>
      </p:pic>
      <p:pic>
        <p:nvPicPr>
          <p:cNvPr descr="{&quot;id&quot;:&quot;2&quot;,&quot;aid&quot;:null,&quot;backgroundColorModified&quot;:false,&quot;code&quot;:&quot;$$V\\left(D,G\\right)$$&quot;,&quot;backgroundColor&quot;:&quot;#1B212C&quot;,&quot;type&quot;:&quot;$$&quot;,&quot;font&quot;:{&quot;color&quot;:&quot;#ffffff&quot;,&quot;size&quot;:20,&quot;family&quot;:&quot;Arial&quot;},&quot;ts&quot;:1710634097481,&quot;cs&quot;:&quot;vgCC0v3o3ToKxW6cmAf32Q==&quot;,&quot;size&quot;:{&quot;width&quot;:108.33333333333333,&quot;height&quot;:31.5}}" id="931" name="Google Shape;931;p55"/>
          <p:cNvPicPr preferRelativeResize="0"/>
          <p:nvPr/>
        </p:nvPicPr>
        <p:blipFill>
          <a:blip r:embed="rId6">
            <a:alphaModFix/>
          </a:blip>
          <a:stretch>
            <a:fillRect/>
          </a:stretch>
        </p:blipFill>
        <p:spPr>
          <a:xfrm>
            <a:off x="8095690" y="1882463"/>
            <a:ext cx="786087" cy="220325"/>
          </a:xfrm>
          <a:prstGeom prst="rect">
            <a:avLst/>
          </a:prstGeom>
          <a:noFill/>
          <a:ln>
            <a:noFill/>
          </a:ln>
        </p:spPr>
      </p:pic>
      <p:sp>
        <p:nvSpPr>
          <p:cNvPr id="932" name="Google Shape;932;p55"/>
          <p:cNvSpPr/>
          <p:nvPr/>
        </p:nvSpPr>
        <p:spPr>
          <a:xfrm>
            <a:off x="7781475" y="1744825"/>
            <a:ext cx="1148100" cy="495600"/>
          </a:xfrm>
          <a:prstGeom prst="rect">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5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Algorithm</a:t>
            </a:r>
            <a:endParaRPr/>
          </a:p>
        </p:txBody>
      </p:sp>
      <p:sp>
        <p:nvSpPr>
          <p:cNvPr id="938" name="Google Shape;938;p56"/>
          <p:cNvSpPr txBox="1"/>
          <p:nvPr/>
        </p:nvSpPr>
        <p:spPr>
          <a:xfrm>
            <a:off x="720000" y="926175"/>
            <a:ext cx="6906300" cy="3812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300">
                <a:solidFill>
                  <a:schemeClr val="lt1"/>
                </a:solidFill>
                <a:latin typeface="Hanken Grotesk"/>
                <a:ea typeface="Hanken Grotesk"/>
                <a:cs typeface="Hanken Grotesk"/>
                <a:sym typeface="Hanken Grotesk"/>
              </a:rPr>
              <a:t>for </a:t>
            </a:r>
            <a:r>
              <a:rPr lang="en" sz="1300">
                <a:solidFill>
                  <a:schemeClr val="dk1"/>
                </a:solidFill>
                <a:latin typeface="Hanken Grotesk"/>
                <a:ea typeface="Hanken Grotesk"/>
                <a:cs typeface="Hanken Grotesk"/>
                <a:sym typeface="Hanken Grotesk"/>
              </a:rPr>
              <a:t>number of training iterations </a:t>
            </a:r>
            <a:r>
              <a:rPr b="1" lang="en" sz="1300">
                <a:solidFill>
                  <a:schemeClr val="lt1"/>
                </a:solidFill>
                <a:latin typeface="Hanken Grotesk"/>
                <a:ea typeface="Hanken Grotesk"/>
                <a:cs typeface="Hanken Grotesk"/>
                <a:sym typeface="Hanken Grotesk"/>
              </a:rPr>
              <a:t>do</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a:t>
            </a:r>
            <a:r>
              <a:rPr b="1" lang="en" sz="1300">
                <a:solidFill>
                  <a:schemeClr val="lt1"/>
                </a:solidFill>
                <a:latin typeface="Hanken Grotesk"/>
                <a:ea typeface="Hanken Grotesk"/>
                <a:cs typeface="Hanken Grotesk"/>
                <a:sym typeface="Hanken Grotesk"/>
              </a:rPr>
              <a:t>for </a:t>
            </a:r>
            <a:r>
              <a:rPr lang="en" sz="1300">
                <a:solidFill>
                  <a:schemeClr val="dk1"/>
                </a:solidFill>
                <a:latin typeface="Hanken Grotesk"/>
                <a:ea typeface="Hanken Grotesk"/>
                <a:cs typeface="Hanken Grotesk"/>
                <a:sym typeface="Hanken Grotesk"/>
              </a:rPr>
              <a:t>k steps </a:t>
            </a:r>
            <a:r>
              <a:rPr b="1" lang="en" sz="1300">
                <a:solidFill>
                  <a:schemeClr val="lt1"/>
                </a:solidFill>
                <a:latin typeface="Hanken Grotesk"/>
                <a:ea typeface="Hanken Grotesk"/>
                <a:cs typeface="Hanken Grotesk"/>
                <a:sym typeface="Hanken Grotesk"/>
              </a:rPr>
              <a:t>do</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ᐧSample minibatch of m noise samples {z</a:t>
            </a:r>
            <a:r>
              <a:rPr baseline="30000" lang="en" sz="1300">
                <a:solidFill>
                  <a:schemeClr val="dk1"/>
                </a:solidFill>
                <a:latin typeface="Hanken Grotesk"/>
                <a:ea typeface="Hanken Grotesk"/>
                <a:cs typeface="Hanken Grotesk"/>
                <a:sym typeface="Hanken Grotesk"/>
              </a:rPr>
              <a:t>(1)</a:t>
            </a:r>
            <a:r>
              <a:rPr lang="en" sz="1300">
                <a:solidFill>
                  <a:schemeClr val="dk1"/>
                </a:solidFill>
                <a:latin typeface="Hanken Grotesk"/>
                <a:ea typeface="Hanken Grotesk"/>
                <a:cs typeface="Hanken Grotesk"/>
                <a:sym typeface="Hanken Grotesk"/>
              </a:rPr>
              <a:t>, …, z</a:t>
            </a:r>
            <a:r>
              <a:rPr baseline="30000" lang="en" sz="1300">
                <a:solidFill>
                  <a:schemeClr val="dk1"/>
                </a:solidFill>
                <a:latin typeface="Hanken Grotesk"/>
                <a:ea typeface="Hanken Grotesk"/>
                <a:cs typeface="Hanken Grotesk"/>
                <a:sym typeface="Hanken Grotesk"/>
              </a:rPr>
              <a:t>(m)</a:t>
            </a:r>
            <a:r>
              <a:rPr lang="en" sz="1300">
                <a:solidFill>
                  <a:schemeClr val="dk1"/>
                </a:solidFill>
                <a:latin typeface="Hanken Grotesk"/>
                <a:ea typeface="Hanken Grotesk"/>
                <a:cs typeface="Hanken Grotesk"/>
                <a:sym typeface="Hanken Grotesk"/>
              </a:rPr>
              <a:t>} from noise prior p</a:t>
            </a:r>
            <a:r>
              <a:rPr baseline="-25000" lang="en" sz="1300">
                <a:solidFill>
                  <a:schemeClr val="dk1"/>
                </a:solidFill>
                <a:latin typeface="Hanken Grotesk"/>
                <a:ea typeface="Hanken Grotesk"/>
                <a:cs typeface="Hanken Grotesk"/>
                <a:sym typeface="Hanken Grotesk"/>
              </a:rPr>
              <a:t>g</a:t>
            </a:r>
            <a:r>
              <a:rPr lang="en" sz="1300">
                <a:solidFill>
                  <a:schemeClr val="dk1"/>
                </a:solidFill>
                <a:latin typeface="Hanken Grotesk"/>
                <a:ea typeface="Hanken Grotesk"/>
                <a:cs typeface="Hanken Grotesk"/>
                <a:sym typeface="Hanken Grotesk"/>
              </a:rPr>
              <a:t>(z)</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ᐧSample minibatch of m examples {x</a:t>
            </a:r>
            <a:r>
              <a:rPr baseline="30000" lang="en" sz="1300">
                <a:solidFill>
                  <a:schemeClr val="dk1"/>
                </a:solidFill>
                <a:latin typeface="Hanken Grotesk"/>
                <a:ea typeface="Hanken Grotesk"/>
                <a:cs typeface="Hanken Grotesk"/>
                <a:sym typeface="Hanken Grotesk"/>
              </a:rPr>
              <a:t>(1)</a:t>
            </a:r>
            <a:r>
              <a:rPr lang="en" sz="1300">
                <a:solidFill>
                  <a:schemeClr val="dk1"/>
                </a:solidFill>
                <a:latin typeface="Hanken Grotesk"/>
                <a:ea typeface="Hanken Grotesk"/>
                <a:cs typeface="Hanken Grotesk"/>
                <a:sym typeface="Hanken Grotesk"/>
              </a:rPr>
              <a:t>, …, x</a:t>
            </a:r>
            <a:r>
              <a:rPr baseline="30000" lang="en" sz="1300">
                <a:solidFill>
                  <a:schemeClr val="dk1"/>
                </a:solidFill>
                <a:latin typeface="Hanken Grotesk"/>
                <a:ea typeface="Hanken Grotesk"/>
                <a:cs typeface="Hanken Grotesk"/>
                <a:sym typeface="Hanken Grotesk"/>
              </a:rPr>
              <a:t>(m)</a:t>
            </a:r>
            <a:r>
              <a:rPr lang="en" sz="1300">
                <a:solidFill>
                  <a:schemeClr val="dk1"/>
                </a:solidFill>
                <a:latin typeface="Hanken Grotesk"/>
                <a:ea typeface="Hanken Grotesk"/>
                <a:cs typeface="Hanken Grotesk"/>
                <a:sym typeface="Hanken Grotesk"/>
              </a:rPr>
              <a:t>}   from data generating distribution p</a:t>
            </a:r>
            <a:r>
              <a:rPr baseline="-25000" lang="en" sz="1300">
                <a:solidFill>
                  <a:schemeClr val="dk1"/>
                </a:solidFill>
                <a:latin typeface="Hanken Grotesk"/>
                <a:ea typeface="Hanken Grotesk"/>
                <a:cs typeface="Hanken Grotesk"/>
                <a:sym typeface="Hanken Grotesk"/>
              </a:rPr>
              <a:t>data</a:t>
            </a:r>
            <a:r>
              <a:rPr lang="en" sz="1300">
                <a:solidFill>
                  <a:schemeClr val="dk1"/>
                </a:solidFill>
                <a:latin typeface="Hanken Grotesk"/>
                <a:ea typeface="Hanken Grotesk"/>
                <a:cs typeface="Hanken Grotesk"/>
                <a:sym typeface="Hanken Grotesk"/>
              </a:rPr>
              <a:t>(z)</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ᐧUpdate the discriminator by ascending its stochastic gradient:</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b="1" lang="en" sz="1300">
                <a:solidFill>
                  <a:schemeClr val="lt1"/>
                </a:solidFill>
                <a:latin typeface="Hanken Grotesk"/>
                <a:ea typeface="Hanken Grotesk"/>
                <a:cs typeface="Hanken Grotesk"/>
                <a:sym typeface="Hanken Grotesk"/>
              </a:rPr>
              <a:t>   end for</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ᐧSample minibatch of m noise samples {z</a:t>
            </a:r>
            <a:r>
              <a:rPr baseline="30000" lang="en" sz="1300">
                <a:solidFill>
                  <a:schemeClr val="dk1"/>
                </a:solidFill>
                <a:latin typeface="Hanken Grotesk"/>
                <a:ea typeface="Hanken Grotesk"/>
                <a:cs typeface="Hanken Grotesk"/>
                <a:sym typeface="Hanken Grotesk"/>
              </a:rPr>
              <a:t>(1)</a:t>
            </a:r>
            <a:r>
              <a:rPr lang="en" sz="1300">
                <a:solidFill>
                  <a:schemeClr val="dk1"/>
                </a:solidFill>
                <a:latin typeface="Hanken Grotesk"/>
                <a:ea typeface="Hanken Grotesk"/>
                <a:cs typeface="Hanken Grotesk"/>
                <a:sym typeface="Hanken Grotesk"/>
              </a:rPr>
              <a:t>, …, z</a:t>
            </a:r>
            <a:r>
              <a:rPr baseline="30000" lang="en" sz="1300">
                <a:solidFill>
                  <a:schemeClr val="dk1"/>
                </a:solidFill>
                <a:latin typeface="Hanken Grotesk"/>
                <a:ea typeface="Hanken Grotesk"/>
                <a:cs typeface="Hanken Grotesk"/>
                <a:sym typeface="Hanken Grotesk"/>
              </a:rPr>
              <a:t>(m)</a:t>
            </a:r>
            <a:r>
              <a:rPr lang="en" sz="1300">
                <a:solidFill>
                  <a:schemeClr val="dk1"/>
                </a:solidFill>
                <a:latin typeface="Hanken Grotesk"/>
                <a:ea typeface="Hanken Grotesk"/>
                <a:cs typeface="Hanken Grotesk"/>
                <a:sym typeface="Hanken Grotesk"/>
              </a:rPr>
              <a:t>} from noise prior p</a:t>
            </a:r>
            <a:r>
              <a:rPr baseline="-25000" lang="en" sz="1300">
                <a:solidFill>
                  <a:schemeClr val="dk1"/>
                </a:solidFill>
                <a:latin typeface="Hanken Grotesk"/>
                <a:ea typeface="Hanken Grotesk"/>
                <a:cs typeface="Hanken Grotesk"/>
                <a:sym typeface="Hanken Grotesk"/>
              </a:rPr>
              <a:t>g</a:t>
            </a:r>
            <a:r>
              <a:rPr lang="en" sz="1300">
                <a:solidFill>
                  <a:schemeClr val="dk1"/>
                </a:solidFill>
                <a:latin typeface="Hanken Grotesk"/>
                <a:ea typeface="Hanken Grotesk"/>
                <a:cs typeface="Hanken Grotesk"/>
                <a:sym typeface="Hanken Grotesk"/>
              </a:rPr>
              <a:t>(z)</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lang="en" sz="1300">
                <a:solidFill>
                  <a:schemeClr val="dk1"/>
                </a:solidFill>
                <a:latin typeface="Hanken Grotesk"/>
                <a:ea typeface="Hanken Grotesk"/>
                <a:cs typeface="Hanken Grotesk"/>
                <a:sym typeface="Hanken Grotesk"/>
              </a:rPr>
              <a:t>   ᐧUpdate the generator by descending its stochastic gradient:</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sz="1300">
              <a:solidFill>
                <a:schemeClr val="dk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t/>
            </a:r>
            <a:endParaRPr b="1" sz="1300">
              <a:solidFill>
                <a:schemeClr val="lt1"/>
              </a:solidFill>
              <a:latin typeface="Hanken Grotesk"/>
              <a:ea typeface="Hanken Grotesk"/>
              <a:cs typeface="Hanken Grotesk"/>
              <a:sym typeface="Hanken Grotesk"/>
            </a:endParaRPr>
          </a:p>
          <a:p>
            <a:pPr indent="0" lvl="0" marL="0" rtl="0" algn="l">
              <a:lnSpc>
                <a:spcPct val="115000"/>
              </a:lnSpc>
              <a:spcBef>
                <a:spcPts val="0"/>
              </a:spcBef>
              <a:spcAft>
                <a:spcPts val="0"/>
              </a:spcAft>
              <a:buNone/>
            </a:pPr>
            <a:r>
              <a:rPr b="1" lang="en" sz="1300">
                <a:solidFill>
                  <a:schemeClr val="lt1"/>
                </a:solidFill>
                <a:latin typeface="Hanken Grotesk"/>
                <a:ea typeface="Hanken Grotesk"/>
                <a:cs typeface="Hanken Grotesk"/>
                <a:sym typeface="Hanken Grotesk"/>
              </a:rPr>
              <a:t>end for</a:t>
            </a:r>
            <a:endParaRPr b="1" sz="1300">
              <a:solidFill>
                <a:schemeClr val="lt1"/>
              </a:solidFill>
              <a:latin typeface="Hanken Grotesk"/>
              <a:ea typeface="Hanken Grotesk"/>
              <a:cs typeface="Hanken Grotesk"/>
              <a:sym typeface="Hanken Grotesk"/>
            </a:endParaRPr>
          </a:p>
        </p:txBody>
      </p:sp>
      <p:pic>
        <p:nvPicPr>
          <p:cNvPr descr="{&quot;aid&quot;:null,&quot;backgroundColor&quot;:&quot;#1B212C&quot;,&quot;type&quot;:&quot;$$&quot;,&quot;code&quot;:&quot;$$\\nabla\\theta_{d}\\frac{1}{m}\\sum_{i=1}^{m}\\,\\left[\\log_{}D\\left(x^{\\left(i\\right)}\\right)+\\,\\log_{}\\left(1-D\\left(G\\left(z^{\\left(i\\right)}\\right)\\right)\\right)\\right]$$&quot;,&quot;id&quot;:&quot;2&quot;,&quot;font&quot;:{&quot;color&quot;:&quot;#ffffff&quot;,&quot;size&quot;:11,&quot;family&quot;:&quot;Arial&quot;},&quot;ts&quot;:1710627241219,&quot;cs&quot;:&quot;8jH0HGt3OA43zCVZV35AfQ==&quot;,&quot;size&quot;:{&quot;width&quot;:376.3333333333333,&quot;height&quot;:44.333333333333336}}" id="939" name="Google Shape;939;p56"/>
          <p:cNvPicPr preferRelativeResize="0"/>
          <p:nvPr/>
        </p:nvPicPr>
        <p:blipFill>
          <a:blip r:embed="rId3">
            <a:alphaModFix/>
          </a:blip>
          <a:stretch>
            <a:fillRect/>
          </a:stretch>
        </p:blipFill>
        <p:spPr>
          <a:xfrm>
            <a:off x="2323039" y="2237629"/>
            <a:ext cx="3584575" cy="422275"/>
          </a:xfrm>
          <a:prstGeom prst="rect">
            <a:avLst/>
          </a:prstGeom>
          <a:noFill/>
          <a:ln>
            <a:noFill/>
          </a:ln>
        </p:spPr>
      </p:pic>
      <p:pic>
        <p:nvPicPr>
          <p:cNvPr descr="{&quot;id&quot;:&quot;2&quot;,&quot;aid&quot;:null,&quot;backgroundColor&quot;:&quot;#1B212C&quot;,&quot;code&quot;:&quot;$$\\nabla\\theta_{g}\\frac{1}{m}\\sum_{i=1}^{m}\\log_{}\\left(1-D\\left(G\\left(z^{\\left(i\\right)}\\right)\\right)\\right)$$&quot;,&quot;type&quot;:&quot;$$&quot;,&quot;font&quot;:{&quot;color&quot;:&quot;#ffffff&quot;,&quot;family&quot;:&quot;Arial&quot;,&quot;size&quot;:11},&quot;ts&quot;:1710626837910,&quot;cs&quot;:&quot;c26tmq8lkz+lr26njkL3gA==&quot;,&quot;size&quot;:{&quot;width&quot;:245.79999999999998,&quot;height&quot;:44.200000000000024}}" id="940" name="Google Shape;940;p56"/>
          <p:cNvPicPr preferRelativeResize="0"/>
          <p:nvPr/>
        </p:nvPicPr>
        <p:blipFill>
          <a:blip r:embed="rId4">
            <a:alphaModFix/>
          </a:blip>
          <a:stretch>
            <a:fillRect/>
          </a:stretch>
        </p:blipFill>
        <p:spPr>
          <a:xfrm>
            <a:off x="2885800" y="3684456"/>
            <a:ext cx="2341245" cy="421005"/>
          </a:xfrm>
          <a:prstGeom prst="rect">
            <a:avLst/>
          </a:prstGeom>
          <a:noFill/>
          <a:ln>
            <a:noFill/>
          </a:ln>
        </p:spPr>
      </p:pic>
      <p:sp>
        <p:nvSpPr>
          <p:cNvPr id="941" name="Google Shape;941;p56"/>
          <p:cNvSpPr/>
          <p:nvPr/>
        </p:nvSpPr>
        <p:spPr>
          <a:xfrm>
            <a:off x="878150" y="1258975"/>
            <a:ext cx="6627000" cy="1467300"/>
          </a:xfrm>
          <a:prstGeom prst="rect">
            <a:avLst/>
          </a:prstGeom>
          <a:noFill/>
          <a:ln cap="flat" cmpd="sng" w="2857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quot;id&quot;:&quot;1&quot;,&quot;backgroundColor&quot;:&quot;#1B212C&quot;,&quot;aid&quot;:null,&quot;code&quot;:&quot;$$\\begin{matrix}\n{\\,\\,\\,max}\\\\\n{D}\\\\\n\\end{matrix}\\,$$&quot;,&quot;font&quot;:{&quot;family&quot;:&quot;Arial&quot;,&quot;size&quot;:9.5,&quot;color&quot;:&quot;#ffffff&quot;},&quot;type&quot;:&quot;$$&quot;,&quot;ts&quot;:1710634149605,&quot;cs&quot;:&quot;1fLijTEXduMnm+MKF33GyQ==&quot;,&quot;size&quot;:{&quot;width&quot;:28.5,&quot;height&quot;:27.5}}" id="942" name="Google Shape;942;p56"/>
          <p:cNvPicPr preferRelativeResize="0"/>
          <p:nvPr/>
        </p:nvPicPr>
        <p:blipFill>
          <a:blip r:embed="rId5">
            <a:alphaModFix/>
          </a:blip>
          <a:stretch>
            <a:fillRect/>
          </a:stretch>
        </p:blipFill>
        <p:spPr>
          <a:xfrm>
            <a:off x="7816953" y="1896454"/>
            <a:ext cx="206801" cy="192347"/>
          </a:xfrm>
          <a:prstGeom prst="rect">
            <a:avLst/>
          </a:prstGeom>
          <a:noFill/>
          <a:ln>
            <a:noFill/>
          </a:ln>
        </p:spPr>
      </p:pic>
      <p:pic>
        <p:nvPicPr>
          <p:cNvPr descr="{&quot;id&quot;:&quot;2&quot;,&quot;aid&quot;:null,&quot;backgroundColorModified&quot;:false,&quot;code&quot;:&quot;$$V\\left(D,G\\right)$$&quot;,&quot;backgroundColor&quot;:&quot;#1B212C&quot;,&quot;type&quot;:&quot;$$&quot;,&quot;font&quot;:{&quot;color&quot;:&quot;#ffffff&quot;,&quot;size&quot;:20,&quot;family&quot;:&quot;Arial&quot;},&quot;ts&quot;:1710634097481,&quot;cs&quot;:&quot;vgCC0v3o3ToKxW6cmAf32Q==&quot;,&quot;size&quot;:{&quot;width&quot;:108.33333333333333,&quot;height&quot;:31.5}}" id="943" name="Google Shape;943;p56"/>
          <p:cNvPicPr preferRelativeResize="0"/>
          <p:nvPr/>
        </p:nvPicPr>
        <p:blipFill>
          <a:blip r:embed="rId6">
            <a:alphaModFix/>
          </a:blip>
          <a:stretch>
            <a:fillRect/>
          </a:stretch>
        </p:blipFill>
        <p:spPr>
          <a:xfrm>
            <a:off x="8095690" y="1882463"/>
            <a:ext cx="786087" cy="220325"/>
          </a:xfrm>
          <a:prstGeom prst="rect">
            <a:avLst/>
          </a:prstGeom>
          <a:noFill/>
          <a:ln>
            <a:noFill/>
          </a:ln>
        </p:spPr>
      </p:pic>
      <p:sp>
        <p:nvSpPr>
          <p:cNvPr id="944" name="Google Shape;944;p56"/>
          <p:cNvSpPr/>
          <p:nvPr/>
        </p:nvSpPr>
        <p:spPr>
          <a:xfrm>
            <a:off x="720000" y="974325"/>
            <a:ext cx="6906300" cy="3219600"/>
          </a:xfrm>
          <a:prstGeom prst="rect">
            <a:avLst/>
          </a:prstGeom>
          <a:no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600"/>
          </a:p>
        </p:txBody>
      </p:sp>
      <p:pic>
        <p:nvPicPr>
          <p:cNvPr descr="{&quot;id&quot;:&quot;2&quot;,&quot;aid&quot;:null,&quot;backgroundColorModified&quot;:false,&quot;code&quot;:&quot;$$V\\left(D,G\\right)$$&quot;,&quot;backgroundColor&quot;:&quot;#1B212C&quot;,&quot;type&quot;:&quot;$$&quot;,&quot;font&quot;:{&quot;color&quot;:&quot;#ffffff&quot;,&quot;size&quot;:20,&quot;family&quot;:&quot;Arial&quot;},&quot;ts&quot;:1710634097481,&quot;cs&quot;:&quot;vgCC0v3o3ToKxW6cmAf32Q==&quot;,&quot;size&quot;:{&quot;width&quot;:108.33333333333333,&quot;height&quot;:31.5}}" id="945" name="Google Shape;945;p56"/>
          <p:cNvPicPr preferRelativeResize="0"/>
          <p:nvPr/>
        </p:nvPicPr>
        <p:blipFill>
          <a:blip r:embed="rId6">
            <a:alphaModFix/>
          </a:blip>
          <a:stretch>
            <a:fillRect/>
          </a:stretch>
        </p:blipFill>
        <p:spPr>
          <a:xfrm>
            <a:off x="8278340" y="3290488"/>
            <a:ext cx="786087" cy="220325"/>
          </a:xfrm>
          <a:prstGeom prst="rect">
            <a:avLst/>
          </a:prstGeom>
          <a:noFill/>
          <a:ln>
            <a:noFill/>
          </a:ln>
        </p:spPr>
      </p:pic>
      <p:pic>
        <p:nvPicPr>
          <p:cNvPr descr="{&quot;aid&quot;:null,&quot;code&quot;:&quot;$$\\begin{matrix}\n{min}\\\\\n{G}\\\\\n\\end{matrix}\\begin{matrix}\n{\\,\\,\\,max}\\\\\n{D}\\\\\n\\end{matrix}\\,$$&quot;,&quot;id&quot;:&quot;1&quot;,&quot;backgroundColorModified&quot;:false,&quot;type&quot;:&quot;$$&quot;,&quot;font&quot;:{&quot;size&quot;:12,&quot;family&quot;:&quot;Arial&quot;,&quot;color&quot;:&quot;#ffffff&quot;},&quot;backgroundColor&quot;:&quot;#1B212C&quot;,&quot;ts&quot;:1638578866297,&quot;cs&quot;:&quot;6zmb+yF+h0SkHNngc2gYuA==&quot;,&quot;size&quot;:{&quot;width&quot;:79.66666666666667,&quot;height&quot;:39.166666666666664}}" id="946" name="Google Shape;946;p56"/>
          <p:cNvPicPr preferRelativeResize="0"/>
          <p:nvPr/>
        </p:nvPicPr>
        <p:blipFill>
          <a:blip r:embed="rId7">
            <a:alphaModFix/>
          </a:blip>
          <a:stretch>
            <a:fillRect/>
          </a:stretch>
        </p:blipFill>
        <p:spPr>
          <a:xfrm>
            <a:off x="7728285" y="3290501"/>
            <a:ext cx="448093" cy="220300"/>
          </a:xfrm>
          <a:prstGeom prst="rect">
            <a:avLst/>
          </a:prstGeom>
          <a:noFill/>
          <a:ln>
            <a:noFill/>
          </a:ln>
        </p:spPr>
      </p:pic>
      <p:sp>
        <p:nvSpPr>
          <p:cNvPr id="947" name="Google Shape;947;p56"/>
          <p:cNvSpPr/>
          <p:nvPr/>
        </p:nvSpPr>
        <p:spPr>
          <a:xfrm>
            <a:off x="7955650" y="3188950"/>
            <a:ext cx="1148100" cy="495600"/>
          </a:xfrm>
          <a:prstGeom prst="rect">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8" name="Google Shape;948;p56"/>
          <p:cNvSpPr/>
          <p:nvPr/>
        </p:nvSpPr>
        <p:spPr>
          <a:xfrm>
            <a:off x="7703675" y="3188950"/>
            <a:ext cx="231300" cy="495600"/>
          </a:xfrm>
          <a:prstGeom prst="rect">
            <a:avLst/>
          </a:prstGeom>
          <a:noFill/>
          <a:ln cap="flat" cmpd="sng" w="952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56"/>
          <p:cNvSpPr/>
          <p:nvPr/>
        </p:nvSpPr>
        <p:spPr>
          <a:xfrm>
            <a:off x="7781475" y="1744825"/>
            <a:ext cx="1148100" cy="495600"/>
          </a:xfrm>
          <a:prstGeom prst="rect">
            <a:avLst/>
          </a:prstGeom>
          <a:noFill/>
          <a:ln cap="flat" cmpd="sng" w="9525">
            <a:solidFill>
              <a:srgbClr val="99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30"/>
          <p:cNvSpPr txBox="1"/>
          <p:nvPr>
            <p:ph type="title"/>
          </p:nvPr>
        </p:nvSpPr>
        <p:spPr>
          <a:xfrm>
            <a:off x="1667550" y="1307100"/>
            <a:ext cx="5808900" cy="2979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Introduction / Overview of GANs</a:t>
            </a:r>
            <a:endParaRPr/>
          </a:p>
        </p:txBody>
      </p:sp>
      <p:sp>
        <p:nvSpPr>
          <p:cNvPr id="684" name="Google Shape;684;p30"/>
          <p:cNvSpPr txBox="1"/>
          <p:nvPr/>
        </p:nvSpPr>
        <p:spPr>
          <a:xfrm>
            <a:off x="6931900" y="4737050"/>
            <a:ext cx="2135700" cy="31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Roboto"/>
                <a:ea typeface="Roboto"/>
                <a:cs typeface="Roboto"/>
                <a:sym typeface="Roboto"/>
              </a:rPr>
              <a:t>Presenter: Erica Payne</a:t>
            </a:r>
            <a:endParaRPr sz="1300">
              <a:solidFill>
                <a:schemeClr val="dk2"/>
              </a:solidFill>
              <a:latin typeface="Roboto"/>
              <a:ea typeface="Roboto"/>
              <a:cs typeface="Roboto"/>
              <a:sym typeface="Robo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3" name="Shape 953"/>
        <p:cNvGrpSpPr/>
        <p:nvPr/>
      </p:nvGrpSpPr>
      <p:grpSpPr>
        <a:xfrm>
          <a:off x="0" y="0"/>
          <a:ext cx="0" cy="0"/>
          <a:chOff x="0" y="0"/>
          <a:chExt cx="0" cy="0"/>
        </a:xfrm>
      </p:grpSpPr>
      <p:sp>
        <p:nvSpPr>
          <p:cNvPr id="954" name="Google Shape;954;p5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Common Issue with GANS: Mode Collapse</a:t>
            </a:r>
            <a:endParaRPr/>
          </a:p>
        </p:txBody>
      </p:sp>
      <p:sp>
        <p:nvSpPr>
          <p:cNvPr id="955" name="Google Shape;955;p57"/>
          <p:cNvSpPr txBox="1"/>
          <p:nvPr/>
        </p:nvSpPr>
        <p:spPr>
          <a:xfrm>
            <a:off x="720000" y="1425475"/>
            <a:ext cx="6906300" cy="3312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Hanken Grotesk"/>
              <a:buChar char="●"/>
            </a:pPr>
            <a:r>
              <a:rPr b="1" lang="en" sz="1300">
                <a:solidFill>
                  <a:schemeClr val="dk1"/>
                </a:solidFill>
                <a:latin typeface="Hanken Grotesk"/>
                <a:ea typeface="Hanken Grotesk"/>
                <a:cs typeface="Hanken Grotesk"/>
                <a:sym typeface="Hanken Grotesk"/>
              </a:rPr>
              <a:t>Local minima can be challenging in GANs and may lead to issues like </a:t>
            </a:r>
            <a:r>
              <a:rPr b="1" lang="en" sz="1300">
                <a:solidFill>
                  <a:schemeClr val="lt1"/>
                </a:solidFill>
                <a:latin typeface="Hanken Grotesk"/>
                <a:ea typeface="Hanken Grotesk"/>
                <a:cs typeface="Hanken Grotesk"/>
                <a:sym typeface="Hanken Grotesk"/>
              </a:rPr>
              <a:t>mode collapse</a:t>
            </a:r>
            <a:r>
              <a:rPr b="1" lang="en" sz="1300">
                <a:solidFill>
                  <a:schemeClr val="dk1"/>
                </a:solidFill>
                <a:latin typeface="Hanken Grotesk"/>
                <a:ea typeface="Hanken Grotesk"/>
                <a:cs typeface="Hanken Grotesk"/>
                <a:sym typeface="Hanken Grotesk"/>
              </a:rPr>
              <a:t>.</a:t>
            </a:r>
            <a:endParaRPr b="1" sz="1300">
              <a:solidFill>
                <a:schemeClr val="dk1"/>
              </a:solidFill>
              <a:latin typeface="Hanken Grotesk"/>
              <a:ea typeface="Hanken Grotesk"/>
              <a:cs typeface="Hanken Grotesk"/>
              <a:sym typeface="Hanken Grotesk"/>
            </a:endParaRPr>
          </a:p>
          <a:p>
            <a:pPr indent="-311150" lvl="1" marL="914400" rtl="0" algn="l">
              <a:lnSpc>
                <a:spcPct val="115000"/>
              </a:lnSpc>
              <a:spcBef>
                <a:spcPts val="0"/>
              </a:spcBef>
              <a:spcAft>
                <a:spcPts val="0"/>
              </a:spcAft>
              <a:buClr>
                <a:schemeClr val="dk1"/>
              </a:buClr>
              <a:buSzPts val="1300"/>
              <a:buFont typeface="Hanken Grotesk"/>
              <a:buChar char="○"/>
            </a:pPr>
            <a:r>
              <a:rPr b="1" lang="en" sz="1300">
                <a:solidFill>
                  <a:schemeClr val="dk1"/>
                </a:solidFill>
                <a:latin typeface="Hanken Grotesk"/>
                <a:ea typeface="Hanken Grotesk"/>
                <a:cs typeface="Hanken Grotesk"/>
                <a:sym typeface="Hanken Grotesk"/>
              </a:rPr>
              <a:t>The generator focuses on producing a limited set of data patterns that deceive the discriminator</a:t>
            </a:r>
            <a:endParaRPr b="1" sz="1300">
              <a:solidFill>
                <a:schemeClr val="dk1"/>
              </a:solidFill>
              <a:latin typeface="Hanken Grotesk"/>
              <a:ea typeface="Hanken Grotesk"/>
              <a:cs typeface="Hanken Grotesk"/>
              <a:sym typeface="Hanken Grotesk"/>
            </a:endParaRPr>
          </a:p>
          <a:p>
            <a:pPr indent="-311150" lvl="1" marL="914400" rtl="0" algn="l">
              <a:lnSpc>
                <a:spcPct val="115000"/>
              </a:lnSpc>
              <a:spcBef>
                <a:spcPts val="0"/>
              </a:spcBef>
              <a:spcAft>
                <a:spcPts val="0"/>
              </a:spcAft>
              <a:buClr>
                <a:schemeClr val="dk1"/>
              </a:buClr>
              <a:buSzPts val="1300"/>
              <a:buFont typeface="Hanken Grotesk"/>
              <a:buChar char="○"/>
            </a:pPr>
            <a:r>
              <a:rPr b="1" lang="en" sz="1300">
                <a:solidFill>
                  <a:schemeClr val="dk1"/>
                </a:solidFill>
                <a:latin typeface="Hanken Grotesk"/>
                <a:ea typeface="Hanken Grotesk"/>
                <a:cs typeface="Hanken Grotesk"/>
                <a:sym typeface="Hanken Grotesk"/>
              </a:rPr>
              <a:t>Results in repetitive samples</a:t>
            </a:r>
            <a:endParaRPr b="1" sz="1300">
              <a:solidFill>
                <a:schemeClr val="dk1"/>
              </a:solidFill>
              <a:latin typeface="Hanken Grotesk"/>
              <a:ea typeface="Hanken Grotesk"/>
              <a:cs typeface="Hanken Grotesk"/>
              <a:sym typeface="Hanken Grotesk"/>
            </a:endParaRPr>
          </a:p>
        </p:txBody>
      </p:sp>
      <p:pic>
        <p:nvPicPr>
          <p:cNvPr id="956" name="Google Shape;956;p57"/>
          <p:cNvPicPr preferRelativeResize="0"/>
          <p:nvPr/>
        </p:nvPicPr>
        <p:blipFill>
          <a:blip r:embed="rId3">
            <a:alphaModFix/>
          </a:blip>
          <a:stretch>
            <a:fillRect/>
          </a:stretch>
        </p:blipFill>
        <p:spPr>
          <a:xfrm>
            <a:off x="1824275" y="3062225"/>
            <a:ext cx="5495450" cy="1565525"/>
          </a:xfrm>
          <a:prstGeom prst="rect">
            <a:avLst/>
          </a:prstGeom>
          <a:noFill/>
          <a:ln>
            <a:noFill/>
          </a:ln>
        </p:spPr>
      </p:pic>
      <p:sp>
        <p:nvSpPr>
          <p:cNvPr id="957" name="Google Shape;957;p57"/>
          <p:cNvSpPr txBox="1"/>
          <p:nvPr/>
        </p:nvSpPr>
        <p:spPr>
          <a:xfrm>
            <a:off x="1824275" y="4627750"/>
            <a:ext cx="5495400" cy="282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Hanken Grotesk"/>
                <a:ea typeface="Hanken Grotesk"/>
                <a:cs typeface="Hanken Grotesk"/>
                <a:sym typeface="Hanken Grotesk"/>
              </a:rPr>
              <a:t>Generated images by GAN models trained on MNIST after 1,100k,500k,1000k iterations.</a:t>
            </a:r>
            <a:endParaRPr sz="1000">
              <a:solidFill>
                <a:schemeClr val="dk1"/>
              </a:solidFill>
              <a:latin typeface="Hanken Grotesk"/>
              <a:ea typeface="Hanken Grotesk"/>
              <a:cs typeface="Hanken Grotesk"/>
              <a:sym typeface="Hanken Grotes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1" name="Shape 961"/>
        <p:cNvGrpSpPr/>
        <p:nvPr/>
      </p:nvGrpSpPr>
      <p:grpSpPr>
        <a:xfrm>
          <a:off x="0" y="0"/>
          <a:ext cx="0" cy="0"/>
          <a:chOff x="0" y="0"/>
          <a:chExt cx="0" cy="0"/>
        </a:xfrm>
      </p:grpSpPr>
      <p:sp>
        <p:nvSpPr>
          <p:cNvPr id="962" name="Google Shape;962;p5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 Collapse: </a:t>
            </a:r>
            <a:r>
              <a:rPr lang="en"/>
              <a:t>Mitigation Strategies</a:t>
            </a:r>
            <a:endParaRPr/>
          </a:p>
        </p:txBody>
      </p:sp>
      <p:sp>
        <p:nvSpPr>
          <p:cNvPr id="963" name="Google Shape;963;p58"/>
          <p:cNvSpPr txBox="1"/>
          <p:nvPr/>
        </p:nvSpPr>
        <p:spPr>
          <a:xfrm>
            <a:off x="720000" y="1425475"/>
            <a:ext cx="6906300" cy="3312900"/>
          </a:xfrm>
          <a:prstGeom prst="rect">
            <a:avLst/>
          </a:prstGeom>
          <a:noFill/>
          <a:ln>
            <a:noFill/>
          </a:ln>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1"/>
              </a:buClr>
              <a:buSzPts val="1300"/>
              <a:buFont typeface="Hanken Grotesk"/>
              <a:buChar char="●"/>
            </a:pPr>
            <a:r>
              <a:rPr b="1" lang="en" sz="1300">
                <a:solidFill>
                  <a:schemeClr val="lt1"/>
                </a:solidFill>
                <a:latin typeface="Hanken Grotesk"/>
                <a:ea typeface="Hanken Grotesk"/>
                <a:cs typeface="Hanken Grotesk"/>
                <a:sym typeface="Hanken Grotesk"/>
              </a:rPr>
              <a:t>Wasserstein GANs:</a:t>
            </a:r>
            <a:r>
              <a:rPr b="1" lang="en" sz="1300">
                <a:solidFill>
                  <a:schemeClr val="dk1"/>
                </a:solidFill>
                <a:latin typeface="Hanken Grotesk"/>
                <a:ea typeface="Hanken Grotesk"/>
                <a:cs typeface="Hanken Grotesk"/>
                <a:sym typeface="Hanken Grotesk"/>
              </a:rPr>
              <a:t> extension of traditional GANs that use the Wasserstein distance as the loss function instead of traditional cross-entropy.</a:t>
            </a:r>
            <a:endParaRPr b="1" sz="1300">
              <a:solidFill>
                <a:schemeClr val="dk1"/>
              </a:solidFill>
              <a:latin typeface="Hanken Grotesk"/>
              <a:ea typeface="Hanken Grotesk"/>
              <a:cs typeface="Hanken Grotesk"/>
              <a:sym typeface="Hanken Grotesk"/>
            </a:endParaRPr>
          </a:p>
          <a:p>
            <a:pPr indent="-311150" lvl="1" marL="914400" rtl="0" algn="l">
              <a:lnSpc>
                <a:spcPct val="115000"/>
              </a:lnSpc>
              <a:spcBef>
                <a:spcPts val="0"/>
              </a:spcBef>
              <a:spcAft>
                <a:spcPts val="0"/>
              </a:spcAft>
              <a:buClr>
                <a:schemeClr val="dk1"/>
              </a:buClr>
              <a:buSzPts val="1300"/>
              <a:buFont typeface="Hanken Grotesk"/>
              <a:buChar char="○"/>
            </a:pPr>
            <a:r>
              <a:rPr b="1" lang="en" sz="1300">
                <a:solidFill>
                  <a:schemeClr val="dk1"/>
                </a:solidFill>
                <a:latin typeface="Hanken Grotesk"/>
                <a:ea typeface="Hanken Grotesk"/>
                <a:cs typeface="Hanken Grotesk"/>
                <a:sym typeface="Hanken Grotesk"/>
              </a:rPr>
              <a:t>provide a more stable and informative training signal, allowing for smoother learning and reduced mode collapse</a:t>
            </a:r>
            <a:endParaRPr b="1" sz="1300">
              <a:solidFill>
                <a:schemeClr val="dk1"/>
              </a:solidFill>
              <a:latin typeface="Hanken Grotesk"/>
              <a:ea typeface="Hanken Grotesk"/>
              <a:cs typeface="Hanken Grotesk"/>
              <a:sym typeface="Hanken Grotesk"/>
            </a:endParaRPr>
          </a:p>
          <a:p>
            <a:pPr indent="-311150" lvl="0" marL="457200" rtl="0" algn="l">
              <a:lnSpc>
                <a:spcPct val="115000"/>
              </a:lnSpc>
              <a:spcBef>
                <a:spcPts val="0"/>
              </a:spcBef>
              <a:spcAft>
                <a:spcPts val="0"/>
              </a:spcAft>
              <a:buClr>
                <a:schemeClr val="dk1"/>
              </a:buClr>
              <a:buSzPts val="1300"/>
              <a:buFont typeface="Hanken Grotesk"/>
              <a:buChar char="●"/>
            </a:pPr>
            <a:r>
              <a:rPr b="1" lang="en" sz="1300">
                <a:solidFill>
                  <a:schemeClr val="lt1"/>
                </a:solidFill>
                <a:latin typeface="Hanken Grotesk"/>
                <a:ea typeface="Hanken Grotesk"/>
                <a:cs typeface="Hanken Grotesk"/>
                <a:sym typeface="Hanken Grotesk"/>
              </a:rPr>
              <a:t>Unrolled GANs:</a:t>
            </a:r>
            <a:r>
              <a:rPr b="1" lang="en" sz="1300">
                <a:solidFill>
                  <a:schemeClr val="dk1"/>
                </a:solidFill>
                <a:latin typeface="Hanken Grotesk"/>
                <a:ea typeface="Hanken Grotesk"/>
                <a:cs typeface="Hanken Grotesk"/>
                <a:sym typeface="Hanken Grotesk"/>
              </a:rPr>
              <a:t> uses a generator loss function that takes into account not only the current discriminator’s classifications but also the outputs of future discriminator versions.</a:t>
            </a:r>
            <a:endParaRPr b="1" sz="1300">
              <a:solidFill>
                <a:schemeClr val="dk1"/>
              </a:solidFill>
              <a:latin typeface="Hanken Grotesk"/>
              <a:ea typeface="Hanken Grotesk"/>
              <a:cs typeface="Hanken Grotesk"/>
              <a:sym typeface="Hanken Grotesk"/>
            </a:endParaRPr>
          </a:p>
          <a:p>
            <a:pPr indent="-311150" lvl="1" marL="914400" rtl="0" algn="l">
              <a:lnSpc>
                <a:spcPct val="115000"/>
              </a:lnSpc>
              <a:spcBef>
                <a:spcPts val="0"/>
              </a:spcBef>
              <a:spcAft>
                <a:spcPts val="0"/>
              </a:spcAft>
              <a:buClr>
                <a:schemeClr val="dk1"/>
              </a:buClr>
              <a:buSzPts val="1300"/>
              <a:buFont typeface="Hanken Grotesk"/>
              <a:buChar char="○"/>
            </a:pPr>
            <a:r>
              <a:rPr b="1" lang="en" sz="1300">
                <a:solidFill>
                  <a:schemeClr val="dk1"/>
                </a:solidFill>
                <a:latin typeface="Hanken Grotesk"/>
                <a:ea typeface="Hanken Grotesk"/>
                <a:cs typeface="Hanken Grotesk"/>
                <a:sym typeface="Hanken Grotesk"/>
              </a:rPr>
              <a:t>prevents the generator from over-optimizing for a single discriminator</a:t>
            </a:r>
            <a:endParaRPr b="1" sz="1300">
              <a:solidFill>
                <a:schemeClr val="dk1"/>
              </a:solidFill>
              <a:latin typeface="Hanken Grotesk"/>
              <a:ea typeface="Hanken Grotesk"/>
              <a:cs typeface="Hanken Grotesk"/>
              <a:sym typeface="Hanken Grotes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cxnSp>
        <p:nvCxnSpPr>
          <p:cNvPr id="968" name="Google Shape;968;p59"/>
          <p:cNvCxnSpPr/>
          <p:nvPr/>
        </p:nvCxnSpPr>
        <p:spPr>
          <a:xfrm flipH="1" rot="10800000">
            <a:off x="275325" y="1739425"/>
            <a:ext cx="18000" cy="1458000"/>
          </a:xfrm>
          <a:prstGeom prst="straightConnector1">
            <a:avLst/>
          </a:prstGeom>
          <a:noFill/>
          <a:ln cap="flat" cmpd="sng" w="9525">
            <a:solidFill>
              <a:schemeClr val="accent1"/>
            </a:solidFill>
            <a:prstDash val="solid"/>
            <a:round/>
            <a:headEnd len="med" w="med" type="none"/>
            <a:tailEnd len="med" w="med" type="triangle"/>
          </a:ln>
        </p:spPr>
      </p:cxnSp>
      <p:cxnSp>
        <p:nvCxnSpPr>
          <p:cNvPr id="969" name="Google Shape;969;p59"/>
          <p:cNvCxnSpPr/>
          <p:nvPr/>
        </p:nvCxnSpPr>
        <p:spPr>
          <a:xfrm>
            <a:off x="275325" y="3197425"/>
            <a:ext cx="1592400" cy="26700"/>
          </a:xfrm>
          <a:prstGeom prst="straightConnector1">
            <a:avLst/>
          </a:prstGeom>
          <a:noFill/>
          <a:ln cap="flat" cmpd="sng" w="9525">
            <a:solidFill>
              <a:schemeClr val="accent1"/>
            </a:solidFill>
            <a:prstDash val="solid"/>
            <a:round/>
            <a:headEnd len="med" w="med" type="none"/>
            <a:tailEnd len="med" w="med" type="triangle"/>
          </a:ln>
        </p:spPr>
      </p:cxnSp>
      <p:sp>
        <p:nvSpPr>
          <p:cNvPr id="970" name="Google Shape;970;p59"/>
          <p:cNvSpPr/>
          <p:nvPr/>
        </p:nvSpPr>
        <p:spPr>
          <a:xfrm>
            <a:off x="463175" y="2266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59"/>
          <p:cNvSpPr/>
          <p:nvPr/>
        </p:nvSpPr>
        <p:spPr>
          <a:xfrm>
            <a:off x="648771" y="2437458"/>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59"/>
          <p:cNvSpPr/>
          <p:nvPr/>
        </p:nvSpPr>
        <p:spPr>
          <a:xfrm>
            <a:off x="710637" y="2266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59"/>
          <p:cNvSpPr/>
          <p:nvPr/>
        </p:nvSpPr>
        <p:spPr>
          <a:xfrm>
            <a:off x="834368" y="255146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59"/>
          <p:cNvSpPr/>
          <p:nvPr/>
        </p:nvSpPr>
        <p:spPr>
          <a:xfrm>
            <a:off x="958098" y="272247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59"/>
          <p:cNvSpPr/>
          <p:nvPr/>
        </p:nvSpPr>
        <p:spPr>
          <a:xfrm>
            <a:off x="586906" y="2893478"/>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59"/>
          <p:cNvSpPr/>
          <p:nvPr/>
        </p:nvSpPr>
        <p:spPr>
          <a:xfrm>
            <a:off x="1267426" y="295048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59"/>
          <p:cNvSpPr/>
          <p:nvPr/>
        </p:nvSpPr>
        <p:spPr>
          <a:xfrm>
            <a:off x="1329291" y="255146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59"/>
          <p:cNvSpPr/>
          <p:nvPr/>
        </p:nvSpPr>
        <p:spPr>
          <a:xfrm>
            <a:off x="1453022" y="277947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59"/>
          <p:cNvSpPr/>
          <p:nvPr/>
        </p:nvSpPr>
        <p:spPr>
          <a:xfrm>
            <a:off x="1019964" y="232345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59"/>
          <p:cNvSpPr/>
          <p:nvPr/>
        </p:nvSpPr>
        <p:spPr>
          <a:xfrm>
            <a:off x="463175" y="2608465"/>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59"/>
          <p:cNvSpPr/>
          <p:nvPr/>
        </p:nvSpPr>
        <p:spPr>
          <a:xfrm>
            <a:off x="896233" y="300748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59"/>
          <p:cNvSpPr/>
          <p:nvPr/>
        </p:nvSpPr>
        <p:spPr>
          <a:xfrm>
            <a:off x="1267426" y="2266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59"/>
          <p:cNvSpPr/>
          <p:nvPr/>
        </p:nvSpPr>
        <p:spPr>
          <a:xfrm>
            <a:off x="863037" y="20378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59"/>
          <p:cNvSpPr/>
          <p:nvPr/>
        </p:nvSpPr>
        <p:spPr>
          <a:xfrm>
            <a:off x="558237" y="1885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59"/>
          <p:cNvSpPr/>
          <p:nvPr/>
        </p:nvSpPr>
        <p:spPr>
          <a:xfrm>
            <a:off x="1167837" y="1885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59"/>
          <p:cNvSpPr/>
          <p:nvPr/>
        </p:nvSpPr>
        <p:spPr>
          <a:xfrm>
            <a:off x="1548837" y="21902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87" name="Google Shape;987;p59"/>
          <p:cNvCxnSpPr/>
          <p:nvPr/>
        </p:nvCxnSpPr>
        <p:spPr>
          <a:xfrm flipH="1" rot="10800000">
            <a:off x="3780525" y="1739425"/>
            <a:ext cx="18000" cy="1458000"/>
          </a:xfrm>
          <a:prstGeom prst="straightConnector1">
            <a:avLst/>
          </a:prstGeom>
          <a:noFill/>
          <a:ln cap="flat" cmpd="sng" w="9525">
            <a:solidFill>
              <a:schemeClr val="accent1"/>
            </a:solidFill>
            <a:prstDash val="solid"/>
            <a:round/>
            <a:headEnd len="med" w="med" type="none"/>
            <a:tailEnd len="med" w="med" type="triangle"/>
          </a:ln>
        </p:spPr>
      </p:cxnSp>
      <p:cxnSp>
        <p:nvCxnSpPr>
          <p:cNvPr id="988" name="Google Shape;988;p59"/>
          <p:cNvCxnSpPr/>
          <p:nvPr/>
        </p:nvCxnSpPr>
        <p:spPr>
          <a:xfrm>
            <a:off x="3780525" y="3197425"/>
            <a:ext cx="1592400" cy="26700"/>
          </a:xfrm>
          <a:prstGeom prst="straightConnector1">
            <a:avLst/>
          </a:prstGeom>
          <a:noFill/>
          <a:ln cap="flat" cmpd="sng" w="9525">
            <a:solidFill>
              <a:schemeClr val="accent1"/>
            </a:solidFill>
            <a:prstDash val="solid"/>
            <a:round/>
            <a:headEnd len="med" w="med" type="none"/>
            <a:tailEnd len="med" w="med" type="triangle"/>
          </a:ln>
        </p:spPr>
      </p:cxnSp>
      <p:sp>
        <p:nvSpPr>
          <p:cNvPr id="989" name="Google Shape;989;p59"/>
          <p:cNvSpPr/>
          <p:nvPr/>
        </p:nvSpPr>
        <p:spPr>
          <a:xfrm>
            <a:off x="3968375" y="2190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59"/>
          <p:cNvSpPr/>
          <p:nvPr/>
        </p:nvSpPr>
        <p:spPr>
          <a:xfrm>
            <a:off x="4153971" y="251365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59"/>
          <p:cNvSpPr/>
          <p:nvPr/>
        </p:nvSpPr>
        <p:spPr>
          <a:xfrm>
            <a:off x="4215837" y="2266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59"/>
          <p:cNvSpPr/>
          <p:nvPr/>
        </p:nvSpPr>
        <p:spPr>
          <a:xfrm>
            <a:off x="4339568" y="25514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59"/>
          <p:cNvSpPr/>
          <p:nvPr/>
        </p:nvSpPr>
        <p:spPr>
          <a:xfrm>
            <a:off x="4539498" y="264627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9"/>
          <p:cNvSpPr/>
          <p:nvPr/>
        </p:nvSpPr>
        <p:spPr>
          <a:xfrm>
            <a:off x="4092106" y="274107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9"/>
          <p:cNvSpPr/>
          <p:nvPr/>
        </p:nvSpPr>
        <p:spPr>
          <a:xfrm>
            <a:off x="4696426" y="279808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9"/>
          <p:cNvSpPr/>
          <p:nvPr/>
        </p:nvSpPr>
        <p:spPr>
          <a:xfrm>
            <a:off x="4834491" y="26276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9"/>
          <p:cNvSpPr/>
          <p:nvPr/>
        </p:nvSpPr>
        <p:spPr>
          <a:xfrm>
            <a:off x="4882022" y="277947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9"/>
          <p:cNvSpPr/>
          <p:nvPr/>
        </p:nvSpPr>
        <p:spPr>
          <a:xfrm>
            <a:off x="4525164" y="2323453"/>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9"/>
          <p:cNvSpPr/>
          <p:nvPr/>
        </p:nvSpPr>
        <p:spPr>
          <a:xfrm>
            <a:off x="3892175" y="2684665"/>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9"/>
          <p:cNvSpPr/>
          <p:nvPr/>
        </p:nvSpPr>
        <p:spPr>
          <a:xfrm>
            <a:off x="4401433" y="27026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9"/>
          <p:cNvSpPr/>
          <p:nvPr/>
        </p:nvSpPr>
        <p:spPr>
          <a:xfrm>
            <a:off x="4772626" y="2266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9"/>
          <p:cNvSpPr/>
          <p:nvPr/>
        </p:nvSpPr>
        <p:spPr>
          <a:xfrm>
            <a:off x="4368237" y="2037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9"/>
          <p:cNvSpPr/>
          <p:nvPr/>
        </p:nvSpPr>
        <p:spPr>
          <a:xfrm>
            <a:off x="4063437" y="1885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9"/>
          <p:cNvSpPr/>
          <p:nvPr/>
        </p:nvSpPr>
        <p:spPr>
          <a:xfrm>
            <a:off x="4673037" y="1885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9"/>
          <p:cNvSpPr/>
          <p:nvPr/>
        </p:nvSpPr>
        <p:spPr>
          <a:xfrm>
            <a:off x="5054037" y="2190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9"/>
          <p:cNvSpPr/>
          <p:nvPr/>
        </p:nvSpPr>
        <p:spPr>
          <a:xfrm>
            <a:off x="39442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9"/>
          <p:cNvSpPr/>
          <p:nvPr/>
        </p:nvSpPr>
        <p:spPr>
          <a:xfrm>
            <a:off x="50872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9"/>
          <p:cNvSpPr/>
          <p:nvPr/>
        </p:nvSpPr>
        <p:spPr>
          <a:xfrm>
            <a:off x="5011033" y="26264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9"/>
          <p:cNvSpPr/>
          <p:nvPr/>
        </p:nvSpPr>
        <p:spPr>
          <a:xfrm>
            <a:off x="4630033" y="2550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9"/>
          <p:cNvSpPr/>
          <p:nvPr/>
        </p:nvSpPr>
        <p:spPr>
          <a:xfrm>
            <a:off x="4520637" y="2190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9"/>
          <p:cNvSpPr/>
          <p:nvPr/>
        </p:nvSpPr>
        <p:spPr>
          <a:xfrm>
            <a:off x="4673037" y="21140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9"/>
          <p:cNvSpPr/>
          <p:nvPr/>
        </p:nvSpPr>
        <p:spPr>
          <a:xfrm>
            <a:off x="4901637" y="2342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9"/>
          <p:cNvSpPr/>
          <p:nvPr/>
        </p:nvSpPr>
        <p:spPr>
          <a:xfrm>
            <a:off x="4977837" y="1961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9"/>
          <p:cNvSpPr/>
          <p:nvPr/>
        </p:nvSpPr>
        <p:spPr>
          <a:xfrm>
            <a:off x="5130237" y="1885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9"/>
          <p:cNvSpPr/>
          <p:nvPr/>
        </p:nvSpPr>
        <p:spPr>
          <a:xfrm>
            <a:off x="4139637" y="2037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16" name="Google Shape;1016;p59"/>
          <p:cNvCxnSpPr/>
          <p:nvPr/>
        </p:nvCxnSpPr>
        <p:spPr>
          <a:xfrm flipH="1" rot="10800000">
            <a:off x="7361925" y="1739425"/>
            <a:ext cx="18000" cy="1458000"/>
          </a:xfrm>
          <a:prstGeom prst="straightConnector1">
            <a:avLst/>
          </a:prstGeom>
          <a:noFill/>
          <a:ln cap="flat" cmpd="sng" w="9525">
            <a:solidFill>
              <a:schemeClr val="accent1"/>
            </a:solidFill>
            <a:prstDash val="solid"/>
            <a:round/>
            <a:headEnd len="med" w="med" type="none"/>
            <a:tailEnd len="med" w="med" type="triangle"/>
          </a:ln>
        </p:spPr>
      </p:cxnSp>
      <p:cxnSp>
        <p:nvCxnSpPr>
          <p:cNvPr id="1017" name="Google Shape;1017;p59"/>
          <p:cNvCxnSpPr/>
          <p:nvPr/>
        </p:nvCxnSpPr>
        <p:spPr>
          <a:xfrm>
            <a:off x="7361925" y="3197425"/>
            <a:ext cx="1592400" cy="26700"/>
          </a:xfrm>
          <a:prstGeom prst="straightConnector1">
            <a:avLst/>
          </a:prstGeom>
          <a:noFill/>
          <a:ln cap="flat" cmpd="sng" w="9525">
            <a:solidFill>
              <a:schemeClr val="accent1"/>
            </a:solidFill>
            <a:prstDash val="solid"/>
            <a:round/>
            <a:headEnd len="med" w="med" type="none"/>
            <a:tailEnd len="med" w="med" type="triangle"/>
          </a:ln>
        </p:spPr>
      </p:cxnSp>
      <p:sp>
        <p:nvSpPr>
          <p:cNvPr id="1018" name="Google Shape;1018;p59"/>
          <p:cNvSpPr/>
          <p:nvPr/>
        </p:nvSpPr>
        <p:spPr>
          <a:xfrm>
            <a:off x="7549775" y="2190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9"/>
          <p:cNvSpPr/>
          <p:nvPr/>
        </p:nvSpPr>
        <p:spPr>
          <a:xfrm>
            <a:off x="7735371" y="251365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9"/>
          <p:cNvSpPr/>
          <p:nvPr/>
        </p:nvSpPr>
        <p:spPr>
          <a:xfrm>
            <a:off x="7797237" y="2266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9"/>
          <p:cNvSpPr/>
          <p:nvPr/>
        </p:nvSpPr>
        <p:spPr>
          <a:xfrm>
            <a:off x="7920968" y="25514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9"/>
          <p:cNvSpPr/>
          <p:nvPr/>
        </p:nvSpPr>
        <p:spPr>
          <a:xfrm>
            <a:off x="8120898" y="264627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9"/>
          <p:cNvSpPr/>
          <p:nvPr/>
        </p:nvSpPr>
        <p:spPr>
          <a:xfrm>
            <a:off x="7673506" y="274107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9"/>
          <p:cNvSpPr/>
          <p:nvPr/>
        </p:nvSpPr>
        <p:spPr>
          <a:xfrm>
            <a:off x="8277826" y="279808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9"/>
          <p:cNvSpPr/>
          <p:nvPr/>
        </p:nvSpPr>
        <p:spPr>
          <a:xfrm>
            <a:off x="8415891" y="26276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9"/>
          <p:cNvSpPr/>
          <p:nvPr/>
        </p:nvSpPr>
        <p:spPr>
          <a:xfrm>
            <a:off x="8463422" y="277947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9"/>
          <p:cNvSpPr/>
          <p:nvPr/>
        </p:nvSpPr>
        <p:spPr>
          <a:xfrm>
            <a:off x="8106564" y="2323453"/>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9"/>
          <p:cNvSpPr/>
          <p:nvPr/>
        </p:nvSpPr>
        <p:spPr>
          <a:xfrm>
            <a:off x="7473575" y="2684665"/>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9"/>
          <p:cNvSpPr/>
          <p:nvPr/>
        </p:nvSpPr>
        <p:spPr>
          <a:xfrm>
            <a:off x="7982833" y="27026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9"/>
          <p:cNvSpPr/>
          <p:nvPr/>
        </p:nvSpPr>
        <p:spPr>
          <a:xfrm>
            <a:off x="8354026" y="2266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9"/>
          <p:cNvSpPr/>
          <p:nvPr/>
        </p:nvSpPr>
        <p:spPr>
          <a:xfrm>
            <a:off x="7949637" y="2037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9"/>
          <p:cNvSpPr/>
          <p:nvPr/>
        </p:nvSpPr>
        <p:spPr>
          <a:xfrm>
            <a:off x="7644837" y="1885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9"/>
          <p:cNvSpPr/>
          <p:nvPr/>
        </p:nvSpPr>
        <p:spPr>
          <a:xfrm>
            <a:off x="8254437" y="1885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9"/>
          <p:cNvSpPr/>
          <p:nvPr/>
        </p:nvSpPr>
        <p:spPr>
          <a:xfrm>
            <a:off x="8635437" y="2190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9"/>
          <p:cNvSpPr/>
          <p:nvPr/>
        </p:nvSpPr>
        <p:spPr>
          <a:xfrm>
            <a:off x="75256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9"/>
          <p:cNvSpPr/>
          <p:nvPr/>
        </p:nvSpPr>
        <p:spPr>
          <a:xfrm>
            <a:off x="86686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9"/>
          <p:cNvSpPr/>
          <p:nvPr/>
        </p:nvSpPr>
        <p:spPr>
          <a:xfrm>
            <a:off x="8592433" y="26264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9"/>
          <p:cNvSpPr/>
          <p:nvPr/>
        </p:nvSpPr>
        <p:spPr>
          <a:xfrm>
            <a:off x="8211433" y="2550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9"/>
          <p:cNvSpPr/>
          <p:nvPr/>
        </p:nvSpPr>
        <p:spPr>
          <a:xfrm>
            <a:off x="8102037" y="2190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9"/>
          <p:cNvSpPr/>
          <p:nvPr/>
        </p:nvSpPr>
        <p:spPr>
          <a:xfrm>
            <a:off x="8254437" y="21140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9"/>
          <p:cNvSpPr/>
          <p:nvPr/>
        </p:nvSpPr>
        <p:spPr>
          <a:xfrm>
            <a:off x="8483037" y="2342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9"/>
          <p:cNvSpPr/>
          <p:nvPr/>
        </p:nvSpPr>
        <p:spPr>
          <a:xfrm>
            <a:off x="8559237" y="1961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9"/>
          <p:cNvSpPr/>
          <p:nvPr/>
        </p:nvSpPr>
        <p:spPr>
          <a:xfrm>
            <a:off x="8711637" y="1885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9"/>
          <p:cNvSpPr/>
          <p:nvPr/>
        </p:nvSpPr>
        <p:spPr>
          <a:xfrm>
            <a:off x="7721037" y="2037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9"/>
          <p:cNvSpPr/>
          <p:nvPr/>
        </p:nvSpPr>
        <p:spPr>
          <a:xfrm>
            <a:off x="7379925" y="2433400"/>
            <a:ext cx="1529466" cy="249500"/>
          </a:xfrm>
          <a:custGeom>
            <a:rect b="b" l="l" r="r" t="t"/>
            <a:pathLst>
              <a:path extrusionOk="0" h="9980" w="57607">
                <a:moveTo>
                  <a:pt x="0" y="6044"/>
                </a:moveTo>
                <a:cubicBezTo>
                  <a:pt x="3774" y="388"/>
                  <a:pt x="12973" y="1796"/>
                  <a:pt x="19680" y="677"/>
                </a:cubicBezTo>
                <a:cubicBezTo>
                  <a:pt x="30550" y="-1136"/>
                  <a:pt x="42792" y="730"/>
                  <a:pt x="52240" y="6402"/>
                </a:cubicBezTo>
                <a:cubicBezTo>
                  <a:pt x="54083" y="7509"/>
                  <a:pt x="56648" y="8056"/>
                  <a:pt x="57607" y="9980"/>
                </a:cubicBezTo>
              </a:path>
            </a:pathLst>
          </a:custGeom>
          <a:noFill/>
          <a:ln cap="flat" cmpd="sng" w="28575">
            <a:solidFill>
              <a:srgbClr val="990000"/>
            </a:solidFill>
            <a:prstDash val="solid"/>
            <a:round/>
            <a:headEnd len="med" w="med" type="none"/>
            <a:tailEnd len="med" w="med" type="none"/>
          </a:ln>
        </p:spPr>
      </p:sp>
      <p:sp>
        <p:nvSpPr>
          <p:cNvPr id="1046" name="Google Shape;1046;p59"/>
          <p:cNvSpPr/>
          <p:nvPr/>
        </p:nvSpPr>
        <p:spPr>
          <a:xfrm>
            <a:off x="1972663"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59"/>
          <p:cNvSpPr/>
          <p:nvPr/>
        </p:nvSpPr>
        <p:spPr>
          <a:xfrm>
            <a:off x="3381700"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59"/>
          <p:cNvSpPr/>
          <p:nvPr/>
        </p:nvSpPr>
        <p:spPr>
          <a:xfrm>
            <a:off x="5513263"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59"/>
          <p:cNvSpPr/>
          <p:nvPr/>
        </p:nvSpPr>
        <p:spPr>
          <a:xfrm>
            <a:off x="7015813"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59"/>
          <p:cNvSpPr/>
          <p:nvPr/>
        </p:nvSpPr>
        <p:spPr>
          <a:xfrm rot="10800000">
            <a:off x="1972663"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59"/>
          <p:cNvSpPr/>
          <p:nvPr/>
        </p:nvSpPr>
        <p:spPr>
          <a:xfrm rot="10800000">
            <a:off x="3381688"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59"/>
          <p:cNvSpPr/>
          <p:nvPr/>
        </p:nvSpPr>
        <p:spPr>
          <a:xfrm rot="10800000">
            <a:off x="5468463"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59"/>
          <p:cNvSpPr/>
          <p:nvPr/>
        </p:nvSpPr>
        <p:spPr>
          <a:xfrm rot="10800000">
            <a:off x="7015800"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59"/>
          <p:cNvSpPr txBox="1"/>
          <p:nvPr/>
        </p:nvSpPr>
        <p:spPr>
          <a:xfrm>
            <a:off x="1708525" y="876625"/>
            <a:ext cx="225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The generator produces fake data from random inputs</a:t>
            </a:r>
            <a:endParaRPr>
              <a:solidFill>
                <a:schemeClr val="lt1"/>
              </a:solidFill>
              <a:latin typeface="Lato"/>
              <a:ea typeface="Lato"/>
              <a:cs typeface="Lato"/>
              <a:sym typeface="Lato"/>
            </a:endParaRPr>
          </a:p>
        </p:txBody>
      </p:sp>
      <p:sp>
        <p:nvSpPr>
          <p:cNvPr id="1055" name="Google Shape;1055;p59"/>
          <p:cNvSpPr txBox="1"/>
          <p:nvPr/>
        </p:nvSpPr>
        <p:spPr>
          <a:xfrm>
            <a:off x="5181725" y="876625"/>
            <a:ext cx="225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Discriminator separates true data from fake data</a:t>
            </a:r>
            <a:endParaRPr>
              <a:solidFill>
                <a:schemeClr val="lt1"/>
              </a:solidFill>
              <a:latin typeface="Lato"/>
              <a:ea typeface="Lato"/>
              <a:cs typeface="Lato"/>
              <a:sym typeface="Lato"/>
            </a:endParaRPr>
          </a:p>
        </p:txBody>
      </p:sp>
      <p:sp>
        <p:nvSpPr>
          <p:cNvPr id="1056" name="Google Shape;1056;p59"/>
          <p:cNvSpPr txBox="1"/>
          <p:nvPr/>
        </p:nvSpPr>
        <p:spPr>
          <a:xfrm>
            <a:off x="1675900" y="3457525"/>
            <a:ext cx="225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Update generator’s weights to increase classification error</a:t>
            </a:r>
            <a:endParaRPr>
              <a:solidFill>
                <a:schemeClr val="lt1"/>
              </a:solidFill>
              <a:latin typeface="Lato"/>
              <a:ea typeface="Lato"/>
              <a:cs typeface="Lato"/>
              <a:sym typeface="Lato"/>
            </a:endParaRPr>
          </a:p>
        </p:txBody>
      </p:sp>
      <p:sp>
        <p:nvSpPr>
          <p:cNvPr id="1057" name="Google Shape;1057;p59"/>
          <p:cNvSpPr txBox="1"/>
          <p:nvPr/>
        </p:nvSpPr>
        <p:spPr>
          <a:xfrm>
            <a:off x="5181725" y="3457525"/>
            <a:ext cx="225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Update discriminator’s weights to decrease classification error</a:t>
            </a:r>
            <a:endParaRPr>
              <a:solidFill>
                <a:schemeClr val="lt1"/>
              </a:solidFill>
              <a:latin typeface="Lato"/>
              <a:ea typeface="Lato"/>
              <a:cs typeface="Lato"/>
              <a:sym typeface="Lato"/>
            </a:endParaRPr>
          </a:p>
        </p:txBody>
      </p:sp>
      <p:sp>
        <p:nvSpPr>
          <p:cNvPr id="1058" name="Google Shape;1058;p59"/>
          <p:cNvSpPr txBox="1"/>
          <p:nvPr/>
        </p:nvSpPr>
        <p:spPr>
          <a:xfrm>
            <a:off x="463175" y="125225"/>
            <a:ext cx="642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1C232"/>
                </a:solidFill>
                <a:latin typeface="Lato"/>
                <a:ea typeface="Lato"/>
                <a:cs typeface="Lato"/>
                <a:sym typeface="Lato"/>
              </a:rPr>
              <a:t>Forward Propagation (generation and classification)</a:t>
            </a:r>
            <a:endParaRPr sz="1600">
              <a:solidFill>
                <a:srgbClr val="F1C232"/>
              </a:solidFill>
              <a:latin typeface="Lato"/>
              <a:ea typeface="Lato"/>
              <a:cs typeface="Lato"/>
              <a:sym typeface="Lato"/>
            </a:endParaRPr>
          </a:p>
        </p:txBody>
      </p:sp>
      <p:sp>
        <p:nvSpPr>
          <p:cNvPr id="1059" name="Google Shape;1059;p59"/>
          <p:cNvSpPr/>
          <p:nvPr/>
        </p:nvSpPr>
        <p:spPr>
          <a:xfrm>
            <a:off x="5234575" y="300575"/>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060" name="Google Shape;1060;p59"/>
          <p:cNvSpPr txBox="1"/>
          <p:nvPr/>
        </p:nvSpPr>
        <p:spPr>
          <a:xfrm>
            <a:off x="4929000" y="4589550"/>
            <a:ext cx="436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CC0000"/>
                </a:solidFill>
                <a:latin typeface="Lato"/>
                <a:ea typeface="Lato"/>
                <a:cs typeface="Lato"/>
                <a:sym typeface="Lato"/>
              </a:rPr>
              <a:t>Backward Propagation (adversarial training)</a:t>
            </a:r>
            <a:endParaRPr sz="1600">
              <a:solidFill>
                <a:srgbClr val="CC0000"/>
              </a:solidFill>
              <a:latin typeface="Lato"/>
              <a:ea typeface="Lato"/>
              <a:cs typeface="Lato"/>
              <a:sym typeface="Lato"/>
            </a:endParaRPr>
          </a:p>
        </p:txBody>
      </p:sp>
      <p:sp>
        <p:nvSpPr>
          <p:cNvPr id="1061" name="Google Shape;1061;p59"/>
          <p:cNvSpPr/>
          <p:nvPr/>
        </p:nvSpPr>
        <p:spPr>
          <a:xfrm rot="10800000">
            <a:off x="4699125" y="476490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59"/>
          <p:cNvSpPr txBox="1"/>
          <p:nvPr/>
        </p:nvSpPr>
        <p:spPr>
          <a:xfrm>
            <a:off x="2250125" y="2267575"/>
            <a:ext cx="1083900" cy="5541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Generative</a:t>
            </a:r>
            <a:endParaRPr b="1" sz="1200">
              <a:solidFill>
                <a:schemeClr val="dk1"/>
              </a:solidFill>
              <a:latin typeface="Lato"/>
              <a:ea typeface="Lato"/>
              <a:cs typeface="Lato"/>
              <a:sym typeface="Lato"/>
            </a:endParaRPr>
          </a:p>
          <a:p>
            <a:pPr indent="0" lvl="0" marL="0" rtl="0" algn="ctr">
              <a:spcBef>
                <a:spcPts val="0"/>
              </a:spcBef>
              <a:spcAft>
                <a:spcPts val="0"/>
              </a:spcAft>
              <a:buNone/>
            </a:pPr>
            <a:r>
              <a:rPr b="1" lang="en" sz="1200">
                <a:solidFill>
                  <a:schemeClr val="dk1"/>
                </a:solidFill>
                <a:latin typeface="Lato"/>
                <a:ea typeface="Lato"/>
                <a:cs typeface="Lato"/>
                <a:sym typeface="Lato"/>
              </a:rPr>
              <a:t>Network</a:t>
            </a:r>
            <a:endParaRPr b="1" sz="1200">
              <a:solidFill>
                <a:schemeClr val="dk1"/>
              </a:solidFill>
              <a:latin typeface="Lato"/>
              <a:ea typeface="Lato"/>
              <a:cs typeface="Lato"/>
              <a:sym typeface="Lato"/>
            </a:endParaRPr>
          </a:p>
        </p:txBody>
      </p:sp>
      <p:sp>
        <p:nvSpPr>
          <p:cNvPr id="1063" name="Google Shape;1063;p59"/>
          <p:cNvSpPr txBox="1"/>
          <p:nvPr/>
        </p:nvSpPr>
        <p:spPr>
          <a:xfrm>
            <a:off x="5784550" y="2267575"/>
            <a:ext cx="1184400" cy="5232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Lato"/>
                <a:ea typeface="Lato"/>
                <a:cs typeface="Lato"/>
                <a:sym typeface="Lato"/>
              </a:rPr>
              <a:t>Discriminative</a:t>
            </a:r>
            <a:endParaRPr b="1" sz="1100">
              <a:solidFill>
                <a:schemeClr val="dk1"/>
              </a:solidFill>
              <a:latin typeface="Lato"/>
              <a:ea typeface="Lato"/>
              <a:cs typeface="Lato"/>
              <a:sym typeface="Lato"/>
            </a:endParaRPr>
          </a:p>
          <a:p>
            <a:pPr indent="0" lvl="0" marL="0" rtl="0" algn="ctr">
              <a:spcBef>
                <a:spcPts val="0"/>
              </a:spcBef>
              <a:spcAft>
                <a:spcPts val="0"/>
              </a:spcAft>
              <a:buNone/>
            </a:pPr>
            <a:r>
              <a:rPr b="1" lang="en" sz="1100">
                <a:solidFill>
                  <a:schemeClr val="dk1"/>
                </a:solidFill>
                <a:latin typeface="Lato"/>
                <a:ea typeface="Lato"/>
                <a:cs typeface="Lato"/>
                <a:sym typeface="Lato"/>
              </a:rPr>
              <a:t>Network</a:t>
            </a:r>
            <a:endParaRPr b="1" sz="1100">
              <a:solidFill>
                <a:schemeClr val="dk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7" name="Shape 1067"/>
        <p:cNvGrpSpPr/>
        <p:nvPr/>
      </p:nvGrpSpPr>
      <p:grpSpPr>
        <a:xfrm>
          <a:off x="0" y="0"/>
          <a:ext cx="0" cy="0"/>
          <a:chOff x="0" y="0"/>
          <a:chExt cx="0" cy="0"/>
        </a:xfrm>
      </p:grpSpPr>
      <p:cxnSp>
        <p:nvCxnSpPr>
          <p:cNvPr id="1068" name="Google Shape;1068;p60"/>
          <p:cNvCxnSpPr/>
          <p:nvPr/>
        </p:nvCxnSpPr>
        <p:spPr>
          <a:xfrm flipH="1" rot="10800000">
            <a:off x="275325" y="1739425"/>
            <a:ext cx="18000" cy="1458000"/>
          </a:xfrm>
          <a:prstGeom prst="straightConnector1">
            <a:avLst/>
          </a:prstGeom>
          <a:noFill/>
          <a:ln cap="flat" cmpd="sng" w="9525">
            <a:solidFill>
              <a:schemeClr val="accent1"/>
            </a:solidFill>
            <a:prstDash val="solid"/>
            <a:round/>
            <a:headEnd len="med" w="med" type="none"/>
            <a:tailEnd len="med" w="med" type="triangle"/>
          </a:ln>
        </p:spPr>
      </p:cxnSp>
      <p:cxnSp>
        <p:nvCxnSpPr>
          <p:cNvPr id="1069" name="Google Shape;1069;p60"/>
          <p:cNvCxnSpPr/>
          <p:nvPr/>
        </p:nvCxnSpPr>
        <p:spPr>
          <a:xfrm>
            <a:off x="275325" y="3197425"/>
            <a:ext cx="1592400" cy="26700"/>
          </a:xfrm>
          <a:prstGeom prst="straightConnector1">
            <a:avLst/>
          </a:prstGeom>
          <a:noFill/>
          <a:ln cap="flat" cmpd="sng" w="9525">
            <a:solidFill>
              <a:schemeClr val="accent1"/>
            </a:solidFill>
            <a:prstDash val="solid"/>
            <a:round/>
            <a:headEnd len="med" w="med" type="none"/>
            <a:tailEnd len="med" w="med" type="triangle"/>
          </a:ln>
        </p:spPr>
      </p:cxnSp>
      <p:sp>
        <p:nvSpPr>
          <p:cNvPr id="1070" name="Google Shape;1070;p60"/>
          <p:cNvSpPr/>
          <p:nvPr/>
        </p:nvSpPr>
        <p:spPr>
          <a:xfrm>
            <a:off x="463175" y="2266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1" name="Google Shape;1071;p60"/>
          <p:cNvSpPr/>
          <p:nvPr/>
        </p:nvSpPr>
        <p:spPr>
          <a:xfrm>
            <a:off x="648771" y="2437458"/>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2" name="Google Shape;1072;p60"/>
          <p:cNvSpPr/>
          <p:nvPr/>
        </p:nvSpPr>
        <p:spPr>
          <a:xfrm>
            <a:off x="710637" y="2266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3" name="Google Shape;1073;p60"/>
          <p:cNvSpPr/>
          <p:nvPr/>
        </p:nvSpPr>
        <p:spPr>
          <a:xfrm>
            <a:off x="834368" y="255146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4" name="Google Shape;1074;p60"/>
          <p:cNvSpPr/>
          <p:nvPr/>
        </p:nvSpPr>
        <p:spPr>
          <a:xfrm>
            <a:off x="958098" y="272247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5" name="Google Shape;1075;p60"/>
          <p:cNvSpPr/>
          <p:nvPr/>
        </p:nvSpPr>
        <p:spPr>
          <a:xfrm>
            <a:off x="586906" y="2893478"/>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60"/>
          <p:cNvSpPr/>
          <p:nvPr/>
        </p:nvSpPr>
        <p:spPr>
          <a:xfrm>
            <a:off x="1267426" y="295048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60"/>
          <p:cNvSpPr/>
          <p:nvPr/>
        </p:nvSpPr>
        <p:spPr>
          <a:xfrm>
            <a:off x="1329291" y="255146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60"/>
          <p:cNvSpPr/>
          <p:nvPr/>
        </p:nvSpPr>
        <p:spPr>
          <a:xfrm>
            <a:off x="1453022" y="277947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60"/>
          <p:cNvSpPr/>
          <p:nvPr/>
        </p:nvSpPr>
        <p:spPr>
          <a:xfrm>
            <a:off x="1019964" y="232345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60"/>
          <p:cNvSpPr/>
          <p:nvPr/>
        </p:nvSpPr>
        <p:spPr>
          <a:xfrm>
            <a:off x="463175" y="2608465"/>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1" name="Google Shape;1081;p60"/>
          <p:cNvSpPr/>
          <p:nvPr/>
        </p:nvSpPr>
        <p:spPr>
          <a:xfrm>
            <a:off x="896233" y="300748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2" name="Google Shape;1082;p60"/>
          <p:cNvSpPr/>
          <p:nvPr/>
        </p:nvSpPr>
        <p:spPr>
          <a:xfrm>
            <a:off x="1267426" y="2266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p60"/>
          <p:cNvSpPr/>
          <p:nvPr/>
        </p:nvSpPr>
        <p:spPr>
          <a:xfrm>
            <a:off x="863037" y="20378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4" name="Google Shape;1084;p60"/>
          <p:cNvSpPr/>
          <p:nvPr/>
        </p:nvSpPr>
        <p:spPr>
          <a:xfrm>
            <a:off x="558237" y="1885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60"/>
          <p:cNvSpPr/>
          <p:nvPr/>
        </p:nvSpPr>
        <p:spPr>
          <a:xfrm>
            <a:off x="1167837" y="1885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60"/>
          <p:cNvSpPr/>
          <p:nvPr/>
        </p:nvSpPr>
        <p:spPr>
          <a:xfrm>
            <a:off x="1548837" y="21902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87" name="Google Shape;1087;p60"/>
          <p:cNvCxnSpPr/>
          <p:nvPr/>
        </p:nvCxnSpPr>
        <p:spPr>
          <a:xfrm flipH="1" rot="10800000">
            <a:off x="3780525" y="1739425"/>
            <a:ext cx="18000" cy="1458000"/>
          </a:xfrm>
          <a:prstGeom prst="straightConnector1">
            <a:avLst/>
          </a:prstGeom>
          <a:noFill/>
          <a:ln cap="flat" cmpd="sng" w="9525">
            <a:solidFill>
              <a:schemeClr val="accent1"/>
            </a:solidFill>
            <a:prstDash val="solid"/>
            <a:round/>
            <a:headEnd len="med" w="med" type="none"/>
            <a:tailEnd len="med" w="med" type="triangle"/>
          </a:ln>
        </p:spPr>
      </p:cxnSp>
      <p:cxnSp>
        <p:nvCxnSpPr>
          <p:cNvPr id="1088" name="Google Shape;1088;p60"/>
          <p:cNvCxnSpPr/>
          <p:nvPr/>
        </p:nvCxnSpPr>
        <p:spPr>
          <a:xfrm>
            <a:off x="3780525" y="3197425"/>
            <a:ext cx="1592400" cy="26700"/>
          </a:xfrm>
          <a:prstGeom prst="straightConnector1">
            <a:avLst/>
          </a:prstGeom>
          <a:noFill/>
          <a:ln cap="flat" cmpd="sng" w="9525">
            <a:solidFill>
              <a:schemeClr val="accent1"/>
            </a:solidFill>
            <a:prstDash val="solid"/>
            <a:round/>
            <a:headEnd len="med" w="med" type="none"/>
            <a:tailEnd len="med" w="med" type="triangle"/>
          </a:ln>
        </p:spPr>
      </p:cxnSp>
      <p:sp>
        <p:nvSpPr>
          <p:cNvPr id="1089" name="Google Shape;1089;p60"/>
          <p:cNvSpPr/>
          <p:nvPr/>
        </p:nvSpPr>
        <p:spPr>
          <a:xfrm>
            <a:off x="3968375"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60"/>
          <p:cNvSpPr/>
          <p:nvPr/>
        </p:nvSpPr>
        <p:spPr>
          <a:xfrm>
            <a:off x="4153971" y="251365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60"/>
          <p:cNvSpPr/>
          <p:nvPr/>
        </p:nvSpPr>
        <p:spPr>
          <a:xfrm>
            <a:off x="42158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60"/>
          <p:cNvSpPr/>
          <p:nvPr/>
        </p:nvSpPr>
        <p:spPr>
          <a:xfrm>
            <a:off x="4339568" y="25514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60"/>
          <p:cNvSpPr/>
          <p:nvPr/>
        </p:nvSpPr>
        <p:spPr>
          <a:xfrm>
            <a:off x="4539498" y="264627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4" name="Google Shape;1094;p60"/>
          <p:cNvSpPr/>
          <p:nvPr/>
        </p:nvSpPr>
        <p:spPr>
          <a:xfrm>
            <a:off x="4092106" y="274107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5" name="Google Shape;1095;p60"/>
          <p:cNvSpPr/>
          <p:nvPr/>
        </p:nvSpPr>
        <p:spPr>
          <a:xfrm>
            <a:off x="4696426" y="279808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60"/>
          <p:cNvSpPr/>
          <p:nvPr/>
        </p:nvSpPr>
        <p:spPr>
          <a:xfrm>
            <a:off x="4834491" y="26276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60"/>
          <p:cNvSpPr/>
          <p:nvPr/>
        </p:nvSpPr>
        <p:spPr>
          <a:xfrm>
            <a:off x="4882022" y="277947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8" name="Google Shape;1098;p60"/>
          <p:cNvSpPr/>
          <p:nvPr/>
        </p:nvSpPr>
        <p:spPr>
          <a:xfrm>
            <a:off x="4525164" y="2475853"/>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9" name="Google Shape;1099;p60"/>
          <p:cNvSpPr/>
          <p:nvPr/>
        </p:nvSpPr>
        <p:spPr>
          <a:xfrm>
            <a:off x="3892175" y="2684665"/>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0" name="Google Shape;1100;p60"/>
          <p:cNvSpPr/>
          <p:nvPr/>
        </p:nvSpPr>
        <p:spPr>
          <a:xfrm>
            <a:off x="4401433" y="27026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1" name="Google Shape;1101;p60"/>
          <p:cNvSpPr/>
          <p:nvPr/>
        </p:nvSpPr>
        <p:spPr>
          <a:xfrm>
            <a:off x="4772626" y="2342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2" name="Google Shape;1102;p60"/>
          <p:cNvSpPr/>
          <p:nvPr/>
        </p:nvSpPr>
        <p:spPr>
          <a:xfrm>
            <a:off x="4368237" y="2418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60"/>
          <p:cNvSpPr/>
          <p:nvPr/>
        </p:nvSpPr>
        <p:spPr>
          <a:xfrm>
            <a:off x="4063437" y="24950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60"/>
          <p:cNvSpPr/>
          <p:nvPr/>
        </p:nvSpPr>
        <p:spPr>
          <a:xfrm>
            <a:off x="4673037" y="2037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60"/>
          <p:cNvSpPr/>
          <p:nvPr/>
        </p:nvSpPr>
        <p:spPr>
          <a:xfrm>
            <a:off x="5054037" y="2266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6" name="Google Shape;1106;p60"/>
          <p:cNvSpPr/>
          <p:nvPr/>
        </p:nvSpPr>
        <p:spPr>
          <a:xfrm>
            <a:off x="39442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7" name="Google Shape;1107;p60"/>
          <p:cNvSpPr/>
          <p:nvPr/>
        </p:nvSpPr>
        <p:spPr>
          <a:xfrm>
            <a:off x="50872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8" name="Google Shape;1108;p60"/>
          <p:cNvSpPr/>
          <p:nvPr/>
        </p:nvSpPr>
        <p:spPr>
          <a:xfrm>
            <a:off x="5011033" y="26264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60"/>
          <p:cNvSpPr/>
          <p:nvPr/>
        </p:nvSpPr>
        <p:spPr>
          <a:xfrm>
            <a:off x="4630033" y="2550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60"/>
          <p:cNvSpPr/>
          <p:nvPr/>
        </p:nvSpPr>
        <p:spPr>
          <a:xfrm>
            <a:off x="4520637" y="2266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60"/>
          <p:cNvSpPr/>
          <p:nvPr/>
        </p:nvSpPr>
        <p:spPr>
          <a:xfrm>
            <a:off x="4673037" y="2190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60"/>
          <p:cNvSpPr/>
          <p:nvPr/>
        </p:nvSpPr>
        <p:spPr>
          <a:xfrm>
            <a:off x="4901637" y="2342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60"/>
          <p:cNvSpPr/>
          <p:nvPr/>
        </p:nvSpPr>
        <p:spPr>
          <a:xfrm>
            <a:off x="4977837" y="2037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60"/>
          <p:cNvSpPr/>
          <p:nvPr/>
        </p:nvSpPr>
        <p:spPr>
          <a:xfrm>
            <a:off x="5130237" y="2190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60"/>
          <p:cNvSpPr/>
          <p:nvPr/>
        </p:nvSpPr>
        <p:spPr>
          <a:xfrm>
            <a:off x="4139637" y="2571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60"/>
          <p:cNvSpPr txBox="1"/>
          <p:nvPr/>
        </p:nvSpPr>
        <p:spPr>
          <a:xfrm>
            <a:off x="2250125" y="2267575"/>
            <a:ext cx="1083900" cy="5541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Generative</a:t>
            </a:r>
            <a:endParaRPr b="1" sz="1200">
              <a:solidFill>
                <a:schemeClr val="dk1"/>
              </a:solidFill>
              <a:latin typeface="Lato"/>
              <a:ea typeface="Lato"/>
              <a:cs typeface="Lato"/>
              <a:sym typeface="Lato"/>
            </a:endParaRPr>
          </a:p>
          <a:p>
            <a:pPr indent="0" lvl="0" marL="0" rtl="0" algn="ctr">
              <a:spcBef>
                <a:spcPts val="0"/>
              </a:spcBef>
              <a:spcAft>
                <a:spcPts val="0"/>
              </a:spcAft>
              <a:buNone/>
            </a:pPr>
            <a:r>
              <a:rPr b="1" lang="en" sz="1200">
                <a:solidFill>
                  <a:schemeClr val="dk1"/>
                </a:solidFill>
                <a:latin typeface="Lato"/>
                <a:ea typeface="Lato"/>
                <a:cs typeface="Lato"/>
                <a:sym typeface="Lato"/>
              </a:rPr>
              <a:t>Network</a:t>
            </a:r>
            <a:endParaRPr b="1" sz="1200">
              <a:solidFill>
                <a:schemeClr val="dk1"/>
              </a:solidFill>
              <a:latin typeface="Lato"/>
              <a:ea typeface="Lato"/>
              <a:cs typeface="Lato"/>
              <a:sym typeface="Lato"/>
            </a:endParaRPr>
          </a:p>
        </p:txBody>
      </p:sp>
      <p:sp>
        <p:nvSpPr>
          <p:cNvPr id="1117" name="Google Shape;1117;p60"/>
          <p:cNvSpPr txBox="1"/>
          <p:nvPr/>
        </p:nvSpPr>
        <p:spPr>
          <a:xfrm>
            <a:off x="5784550" y="2267575"/>
            <a:ext cx="1184400" cy="5232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Lato"/>
                <a:ea typeface="Lato"/>
                <a:cs typeface="Lato"/>
                <a:sym typeface="Lato"/>
              </a:rPr>
              <a:t>Discriminative</a:t>
            </a:r>
            <a:endParaRPr b="1" sz="1100">
              <a:solidFill>
                <a:schemeClr val="dk1"/>
              </a:solidFill>
              <a:latin typeface="Lato"/>
              <a:ea typeface="Lato"/>
              <a:cs typeface="Lato"/>
              <a:sym typeface="Lato"/>
            </a:endParaRPr>
          </a:p>
          <a:p>
            <a:pPr indent="0" lvl="0" marL="0" rtl="0" algn="ctr">
              <a:spcBef>
                <a:spcPts val="0"/>
              </a:spcBef>
              <a:spcAft>
                <a:spcPts val="0"/>
              </a:spcAft>
              <a:buNone/>
            </a:pPr>
            <a:r>
              <a:rPr b="1" lang="en" sz="1100">
                <a:solidFill>
                  <a:schemeClr val="dk1"/>
                </a:solidFill>
                <a:latin typeface="Lato"/>
                <a:ea typeface="Lato"/>
                <a:cs typeface="Lato"/>
                <a:sym typeface="Lato"/>
              </a:rPr>
              <a:t>Network</a:t>
            </a:r>
            <a:endParaRPr b="1" sz="1100">
              <a:solidFill>
                <a:schemeClr val="dk1"/>
              </a:solidFill>
              <a:latin typeface="Lato"/>
              <a:ea typeface="Lato"/>
              <a:cs typeface="Lato"/>
              <a:sym typeface="Lato"/>
            </a:endParaRPr>
          </a:p>
        </p:txBody>
      </p:sp>
      <p:sp>
        <p:nvSpPr>
          <p:cNvPr id="1118" name="Google Shape;1118;p60"/>
          <p:cNvSpPr txBox="1"/>
          <p:nvPr/>
        </p:nvSpPr>
        <p:spPr>
          <a:xfrm>
            <a:off x="1708525" y="876625"/>
            <a:ext cx="225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The generator produces fake data from random inputs</a:t>
            </a:r>
            <a:endParaRPr>
              <a:solidFill>
                <a:schemeClr val="lt1"/>
              </a:solidFill>
              <a:latin typeface="Lato"/>
              <a:ea typeface="Lato"/>
              <a:cs typeface="Lato"/>
              <a:sym typeface="Lato"/>
            </a:endParaRPr>
          </a:p>
        </p:txBody>
      </p:sp>
      <p:sp>
        <p:nvSpPr>
          <p:cNvPr id="1119" name="Google Shape;1119;p60"/>
          <p:cNvSpPr txBox="1"/>
          <p:nvPr/>
        </p:nvSpPr>
        <p:spPr>
          <a:xfrm>
            <a:off x="5181725" y="876625"/>
            <a:ext cx="225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Discriminator separates true data from fake data</a:t>
            </a:r>
            <a:endParaRPr>
              <a:solidFill>
                <a:schemeClr val="lt1"/>
              </a:solidFill>
              <a:latin typeface="Lato"/>
              <a:ea typeface="Lato"/>
              <a:cs typeface="Lato"/>
              <a:sym typeface="Lato"/>
            </a:endParaRPr>
          </a:p>
        </p:txBody>
      </p:sp>
      <p:sp>
        <p:nvSpPr>
          <p:cNvPr id="1120" name="Google Shape;1120;p60"/>
          <p:cNvSpPr txBox="1"/>
          <p:nvPr/>
        </p:nvSpPr>
        <p:spPr>
          <a:xfrm>
            <a:off x="1675900" y="3457525"/>
            <a:ext cx="225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Update generator’s weights to increase classification error</a:t>
            </a:r>
            <a:endParaRPr>
              <a:solidFill>
                <a:schemeClr val="lt1"/>
              </a:solidFill>
              <a:latin typeface="Lato"/>
              <a:ea typeface="Lato"/>
              <a:cs typeface="Lato"/>
              <a:sym typeface="Lato"/>
            </a:endParaRPr>
          </a:p>
        </p:txBody>
      </p:sp>
      <p:sp>
        <p:nvSpPr>
          <p:cNvPr id="1121" name="Google Shape;1121;p60"/>
          <p:cNvSpPr txBox="1"/>
          <p:nvPr/>
        </p:nvSpPr>
        <p:spPr>
          <a:xfrm>
            <a:off x="5181725" y="3457525"/>
            <a:ext cx="225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Update discriminator’s weights to decrease classification error</a:t>
            </a:r>
            <a:endParaRPr>
              <a:solidFill>
                <a:schemeClr val="lt1"/>
              </a:solidFill>
              <a:latin typeface="Lato"/>
              <a:ea typeface="Lato"/>
              <a:cs typeface="Lato"/>
              <a:sym typeface="Lato"/>
            </a:endParaRPr>
          </a:p>
        </p:txBody>
      </p:sp>
      <p:cxnSp>
        <p:nvCxnSpPr>
          <p:cNvPr id="1122" name="Google Shape;1122;p60"/>
          <p:cNvCxnSpPr/>
          <p:nvPr/>
        </p:nvCxnSpPr>
        <p:spPr>
          <a:xfrm flipH="1" rot="10800000">
            <a:off x="7361925" y="1739425"/>
            <a:ext cx="18000" cy="1458000"/>
          </a:xfrm>
          <a:prstGeom prst="straightConnector1">
            <a:avLst/>
          </a:prstGeom>
          <a:noFill/>
          <a:ln cap="flat" cmpd="sng" w="9525">
            <a:solidFill>
              <a:schemeClr val="accent1"/>
            </a:solidFill>
            <a:prstDash val="solid"/>
            <a:round/>
            <a:headEnd len="med" w="med" type="none"/>
            <a:tailEnd len="med" w="med" type="triangle"/>
          </a:ln>
        </p:spPr>
      </p:cxnSp>
      <p:cxnSp>
        <p:nvCxnSpPr>
          <p:cNvPr id="1123" name="Google Shape;1123;p60"/>
          <p:cNvCxnSpPr/>
          <p:nvPr/>
        </p:nvCxnSpPr>
        <p:spPr>
          <a:xfrm>
            <a:off x="7361925" y="3197425"/>
            <a:ext cx="1592400" cy="26700"/>
          </a:xfrm>
          <a:prstGeom prst="straightConnector1">
            <a:avLst/>
          </a:prstGeom>
          <a:noFill/>
          <a:ln cap="flat" cmpd="sng" w="9525">
            <a:solidFill>
              <a:schemeClr val="accent1"/>
            </a:solidFill>
            <a:prstDash val="solid"/>
            <a:round/>
            <a:headEnd len="med" w="med" type="none"/>
            <a:tailEnd len="med" w="med" type="triangle"/>
          </a:ln>
        </p:spPr>
      </p:cxnSp>
      <p:sp>
        <p:nvSpPr>
          <p:cNvPr id="1124" name="Google Shape;1124;p60"/>
          <p:cNvSpPr/>
          <p:nvPr/>
        </p:nvSpPr>
        <p:spPr>
          <a:xfrm>
            <a:off x="7549775"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60"/>
          <p:cNvSpPr/>
          <p:nvPr/>
        </p:nvSpPr>
        <p:spPr>
          <a:xfrm>
            <a:off x="7735371" y="251365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6" name="Google Shape;1126;p60"/>
          <p:cNvSpPr/>
          <p:nvPr/>
        </p:nvSpPr>
        <p:spPr>
          <a:xfrm>
            <a:off x="77972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7" name="Google Shape;1127;p60"/>
          <p:cNvSpPr/>
          <p:nvPr/>
        </p:nvSpPr>
        <p:spPr>
          <a:xfrm>
            <a:off x="7920968" y="25514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8" name="Google Shape;1128;p60"/>
          <p:cNvSpPr/>
          <p:nvPr/>
        </p:nvSpPr>
        <p:spPr>
          <a:xfrm>
            <a:off x="8120898" y="264627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9" name="Google Shape;1129;p60"/>
          <p:cNvSpPr/>
          <p:nvPr/>
        </p:nvSpPr>
        <p:spPr>
          <a:xfrm>
            <a:off x="7673506" y="274107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0" name="Google Shape;1130;p60"/>
          <p:cNvSpPr/>
          <p:nvPr/>
        </p:nvSpPr>
        <p:spPr>
          <a:xfrm>
            <a:off x="8277826" y="279808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1" name="Google Shape;1131;p60"/>
          <p:cNvSpPr/>
          <p:nvPr/>
        </p:nvSpPr>
        <p:spPr>
          <a:xfrm>
            <a:off x="8415891" y="26276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2" name="Google Shape;1132;p60"/>
          <p:cNvSpPr/>
          <p:nvPr/>
        </p:nvSpPr>
        <p:spPr>
          <a:xfrm>
            <a:off x="8463422" y="277947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60"/>
          <p:cNvSpPr/>
          <p:nvPr/>
        </p:nvSpPr>
        <p:spPr>
          <a:xfrm>
            <a:off x="8106564" y="2475853"/>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60"/>
          <p:cNvSpPr/>
          <p:nvPr/>
        </p:nvSpPr>
        <p:spPr>
          <a:xfrm>
            <a:off x="7473575" y="2684665"/>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60"/>
          <p:cNvSpPr/>
          <p:nvPr/>
        </p:nvSpPr>
        <p:spPr>
          <a:xfrm>
            <a:off x="7982833" y="27026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60"/>
          <p:cNvSpPr/>
          <p:nvPr/>
        </p:nvSpPr>
        <p:spPr>
          <a:xfrm>
            <a:off x="8354026" y="2342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60"/>
          <p:cNvSpPr/>
          <p:nvPr/>
        </p:nvSpPr>
        <p:spPr>
          <a:xfrm>
            <a:off x="7949637" y="2418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60"/>
          <p:cNvSpPr/>
          <p:nvPr/>
        </p:nvSpPr>
        <p:spPr>
          <a:xfrm>
            <a:off x="7644837" y="24950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60"/>
          <p:cNvSpPr/>
          <p:nvPr/>
        </p:nvSpPr>
        <p:spPr>
          <a:xfrm>
            <a:off x="8254437" y="2037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60"/>
          <p:cNvSpPr/>
          <p:nvPr/>
        </p:nvSpPr>
        <p:spPr>
          <a:xfrm>
            <a:off x="8635437" y="2266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60"/>
          <p:cNvSpPr/>
          <p:nvPr/>
        </p:nvSpPr>
        <p:spPr>
          <a:xfrm>
            <a:off x="75256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60"/>
          <p:cNvSpPr/>
          <p:nvPr/>
        </p:nvSpPr>
        <p:spPr>
          <a:xfrm>
            <a:off x="86686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60"/>
          <p:cNvSpPr/>
          <p:nvPr/>
        </p:nvSpPr>
        <p:spPr>
          <a:xfrm>
            <a:off x="8592433" y="26264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60"/>
          <p:cNvSpPr/>
          <p:nvPr/>
        </p:nvSpPr>
        <p:spPr>
          <a:xfrm>
            <a:off x="8211433" y="2550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5" name="Google Shape;1145;p60"/>
          <p:cNvSpPr/>
          <p:nvPr/>
        </p:nvSpPr>
        <p:spPr>
          <a:xfrm>
            <a:off x="8102037" y="2266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6" name="Google Shape;1146;p60"/>
          <p:cNvSpPr/>
          <p:nvPr/>
        </p:nvSpPr>
        <p:spPr>
          <a:xfrm>
            <a:off x="8254437" y="2190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60"/>
          <p:cNvSpPr/>
          <p:nvPr/>
        </p:nvSpPr>
        <p:spPr>
          <a:xfrm>
            <a:off x="8483037" y="2342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60"/>
          <p:cNvSpPr/>
          <p:nvPr/>
        </p:nvSpPr>
        <p:spPr>
          <a:xfrm>
            <a:off x="8559237" y="2037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60"/>
          <p:cNvSpPr/>
          <p:nvPr/>
        </p:nvSpPr>
        <p:spPr>
          <a:xfrm>
            <a:off x="8711637" y="2190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0" name="Google Shape;1150;p60"/>
          <p:cNvSpPr/>
          <p:nvPr/>
        </p:nvSpPr>
        <p:spPr>
          <a:xfrm>
            <a:off x="7721037" y="2571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1" name="Google Shape;1151;p60"/>
          <p:cNvSpPr/>
          <p:nvPr/>
        </p:nvSpPr>
        <p:spPr>
          <a:xfrm>
            <a:off x="7460300" y="2455961"/>
            <a:ext cx="1502800" cy="451250"/>
          </a:xfrm>
          <a:custGeom>
            <a:rect b="b" l="l" r="r" t="t"/>
            <a:pathLst>
              <a:path extrusionOk="0" h="18050" w="60112">
                <a:moveTo>
                  <a:pt x="0" y="18050"/>
                </a:moveTo>
                <a:cubicBezTo>
                  <a:pt x="1396" y="13862"/>
                  <a:pt x="7254" y="12940"/>
                  <a:pt x="10377" y="9820"/>
                </a:cubicBezTo>
                <a:cubicBezTo>
                  <a:pt x="17475" y="2729"/>
                  <a:pt x="29164" y="-1452"/>
                  <a:pt x="39002" y="517"/>
                </a:cubicBezTo>
                <a:cubicBezTo>
                  <a:pt x="46590" y="2035"/>
                  <a:pt x="53192" y="6713"/>
                  <a:pt x="60112" y="10178"/>
                </a:cubicBezTo>
              </a:path>
            </a:pathLst>
          </a:custGeom>
          <a:noFill/>
          <a:ln cap="flat" cmpd="sng" w="28575">
            <a:solidFill>
              <a:srgbClr val="990000"/>
            </a:solidFill>
            <a:prstDash val="solid"/>
            <a:round/>
            <a:headEnd len="med" w="med" type="none"/>
            <a:tailEnd len="med" w="med" type="none"/>
          </a:ln>
        </p:spPr>
      </p:sp>
      <p:sp>
        <p:nvSpPr>
          <p:cNvPr id="1152" name="Google Shape;1152;p60"/>
          <p:cNvSpPr/>
          <p:nvPr/>
        </p:nvSpPr>
        <p:spPr>
          <a:xfrm>
            <a:off x="1972663"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3" name="Google Shape;1153;p60"/>
          <p:cNvSpPr/>
          <p:nvPr/>
        </p:nvSpPr>
        <p:spPr>
          <a:xfrm>
            <a:off x="3381700"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4" name="Google Shape;1154;p60"/>
          <p:cNvSpPr/>
          <p:nvPr/>
        </p:nvSpPr>
        <p:spPr>
          <a:xfrm>
            <a:off x="5513263"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60"/>
          <p:cNvSpPr/>
          <p:nvPr/>
        </p:nvSpPr>
        <p:spPr>
          <a:xfrm>
            <a:off x="7015813"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60"/>
          <p:cNvSpPr txBox="1"/>
          <p:nvPr/>
        </p:nvSpPr>
        <p:spPr>
          <a:xfrm>
            <a:off x="463175" y="125225"/>
            <a:ext cx="642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1C232"/>
                </a:solidFill>
                <a:latin typeface="Lato"/>
                <a:ea typeface="Lato"/>
                <a:cs typeface="Lato"/>
                <a:sym typeface="Lato"/>
              </a:rPr>
              <a:t>Forward Propagation (generation and classification)</a:t>
            </a:r>
            <a:endParaRPr sz="1600">
              <a:solidFill>
                <a:srgbClr val="F1C232"/>
              </a:solidFill>
              <a:latin typeface="Lato"/>
              <a:ea typeface="Lato"/>
              <a:cs typeface="Lato"/>
              <a:sym typeface="Lato"/>
            </a:endParaRPr>
          </a:p>
        </p:txBody>
      </p:sp>
      <p:sp>
        <p:nvSpPr>
          <p:cNvPr id="1157" name="Google Shape;1157;p60"/>
          <p:cNvSpPr/>
          <p:nvPr/>
        </p:nvSpPr>
        <p:spPr>
          <a:xfrm>
            <a:off x="5234575" y="300575"/>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158" name="Google Shape;1158;p60"/>
          <p:cNvSpPr/>
          <p:nvPr/>
        </p:nvSpPr>
        <p:spPr>
          <a:xfrm rot="10800000">
            <a:off x="1972663"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60"/>
          <p:cNvSpPr/>
          <p:nvPr/>
        </p:nvSpPr>
        <p:spPr>
          <a:xfrm rot="10800000">
            <a:off x="3381688"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60"/>
          <p:cNvSpPr/>
          <p:nvPr/>
        </p:nvSpPr>
        <p:spPr>
          <a:xfrm rot="10800000">
            <a:off x="5468463"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60"/>
          <p:cNvSpPr/>
          <p:nvPr/>
        </p:nvSpPr>
        <p:spPr>
          <a:xfrm rot="10800000">
            <a:off x="7015800"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60"/>
          <p:cNvSpPr txBox="1"/>
          <p:nvPr/>
        </p:nvSpPr>
        <p:spPr>
          <a:xfrm>
            <a:off x="4929000" y="4589550"/>
            <a:ext cx="436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CC0000"/>
                </a:solidFill>
                <a:latin typeface="Lato"/>
                <a:ea typeface="Lato"/>
                <a:cs typeface="Lato"/>
                <a:sym typeface="Lato"/>
              </a:rPr>
              <a:t>Backward Propagation (adversarial training)</a:t>
            </a:r>
            <a:endParaRPr sz="1600">
              <a:solidFill>
                <a:srgbClr val="CC0000"/>
              </a:solidFill>
              <a:latin typeface="Lato"/>
              <a:ea typeface="Lato"/>
              <a:cs typeface="Lato"/>
              <a:sym typeface="Lato"/>
            </a:endParaRPr>
          </a:p>
        </p:txBody>
      </p:sp>
      <p:sp>
        <p:nvSpPr>
          <p:cNvPr id="1163" name="Google Shape;1163;p60"/>
          <p:cNvSpPr/>
          <p:nvPr/>
        </p:nvSpPr>
        <p:spPr>
          <a:xfrm rot="10800000">
            <a:off x="4699125" y="476490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cxnSp>
        <p:nvCxnSpPr>
          <p:cNvPr id="1168" name="Google Shape;1168;p61"/>
          <p:cNvCxnSpPr/>
          <p:nvPr/>
        </p:nvCxnSpPr>
        <p:spPr>
          <a:xfrm flipH="1" rot="10800000">
            <a:off x="275325" y="1739425"/>
            <a:ext cx="18000" cy="1458000"/>
          </a:xfrm>
          <a:prstGeom prst="straightConnector1">
            <a:avLst/>
          </a:prstGeom>
          <a:noFill/>
          <a:ln cap="flat" cmpd="sng" w="9525">
            <a:solidFill>
              <a:schemeClr val="accent1"/>
            </a:solidFill>
            <a:prstDash val="solid"/>
            <a:round/>
            <a:headEnd len="med" w="med" type="none"/>
            <a:tailEnd len="med" w="med" type="triangle"/>
          </a:ln>
        </p:spPr>
      </p:cxnSp>
      <p:cxnSp>
        <p:nvCxnSpPr>
          <p:cNvPr id="1169" name="Google Shape;1169;p61"/>
          <p:cNvCxnSpPr/>
          <p:nvPr/>
        </p:nvCxnSpPr>
        <p:spPr>
          <a:xfrm>
            <a:off x="275325" y="3197425"/>
            <a:ext cx="1592400" cy="26700"/>
          </a:xfrm>
          <a:prstGeom prst="straightConnector1">
            <a:avLst/>
          </a:prstGeom>
          <a:noFill/>
          <a:ln cap="flat" cmpd="sng" w="9525">
            <a:solidFill>
              <a:schemeClr val="accent1"/>
            </a:solidFill>
            <a:prstDash val="solid"/>
            <a:round/>
            <a:headEnd len="med" w="med" type="none"/>
            <a:tailEnd len="med" w="med" type="triangle"/>
          </a:ln>
        </p:spPr>
      </p:cxnSp>
      <p:sp>
        <p:nvSpPr>
          <p:cNvPr id="1170" name="Google Shape;1170;p61"/>
          <p:cNvSpPr/>
          <p:nvPr/>
        </p:nvSpPr>
        <p:spPr>
          <a:xfrm>
            <a:off x="463175" y="2266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61"/>
          <p:cNvSpPr/>
          <p:nvPr/>
        </p:nvSpPr>
        <p:spPr>
          <a:xfrm>
            <a:off x="648771" y="2437458"/>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61"/>
          <p:cNvSpPr/>
          <p:nvPr/>
        </p:nvSpPr>
        <p:spPr>
          <a:xfrm>
            <a:off x="710637" y="2266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61"/>
          <p:cNvSpPr/>
          <p:nvPr/>
        </p:nvSpPr>
        <p:spPr>
          <a:xfrm>
            <a:off x="834368" y="255146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61"/>
          <p:cNvSpPr/>
          <p:nvPr/>
        </p:nvSpPr>
        <p:spPr>
          <a:xfrm>
            <a:off x="958098" y="272247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61"/>
          <p:cNvSpPr/>
          <p:nvPr/>
        </p:nvSpPr>
        <p:spPr>
          <a:xfrm>
            <a:off x="586906" y="2893478"/>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61"/>
          <p:cNvSpPr/>
          <p:nvPr/>
        </p:nvSpPr>
        <p:spPr>
          <a:xfrm>
            <a:off x="1267426" y="295048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61"/>
          <p:cNvSpPr/>
          <p:nvPr/>
        </p:nvSpPr>
        <p:spPr>
          <a:xfrm>
            <a:off x="1329291" y="255146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61"/>
          <p:cNvSpPr/>
          <p:nvPr/>
        </p:nvSpPr>
        <p:spPr>
          <a:xfrm>
            <a:off x="1453022" y="277947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61"/>
          <p:cNvSpPr/>
          <p:nvPr/>
        </p:nvSpPr>
        <p:spPr>
          <a:xfrm>
            <a:off x="1019964" y="232345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61"/>
          <p:cNvSpPr/>
          <p:nvPr/>
        </p:nvSpPr>
        <p:spPr>
          <a:xfrm>
            <a:off x="463175" y="2608465"/>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61"/>
          <p:cNvSpPr/>
          <p:nvPr/>
        </p:nvSpPr>
        <p:spPr>
          <a:xfrm>
            <a:off x="896233" y="3007483"/>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61"/>
          <p:cNvSpPr/>
          <p:nvPr/>
        </p:nvSpPr>
        <p:spPr>
          <a:xfrm>
            <a:off x="1267426" y="2266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61"/>
          <p:cNvSpPr/>
          <p:nvPr/>
        </p:nvSpPr>
        <p:spPr>
          <a:xfrm>
            <a:off x="863037" y="20378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61"/>
          <p:cNvSpPr/>
          <p:nvPr/>
        </p:nvSpPr>
        <p:spPr>
          <a:xfrm>
            <a:off x="558237" y="1885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61"/>
          <p:cNvSpPr/>
          <p:nvPr/>
        </p:nvSpPr>
        <p:spPr>
          <a:xfrm>
            <a:off x="1167837" y="18854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61"/>
          <p:cNvSpPr/>
          <p:nvPr/>
        </p:nvSpPr>
        <p:spPr>
          <a:xfrm>
            <a:off x="1548837" y="2190250"/>
            <a:ext cx="94500" cy="80400"/>
          </a:xfrm>
          <a:prstGeom prst="ellipse">
            <a:avLst/>
          </a:prstGeom>
          <a:solidFill>
            <a:srgbClr val="F09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87" name="Google Shape;1187;p61"/>
          <p:cNvCxnSpPr/>
          <p:nvPr/>
        </p:nvCxnSpPr>
        <p:spPr>
          <a:xfrm flipH="1" rot="10800000">
            <a:off x="3780525" y="1739425"/>
            <a:ext cx="18000" cy="1458000"/>
          </a:xfrm>
          <a:prstGeom prst="straightConnector1">
            <a:avLst/>
          </a:prstGeom>
          <a:noFill/>
          <a:ln cap="flat" cmpd="sng" w="9525">
            <a:solidFill>
              <a:schemeClr val="accent1"/>
            </a:solidFill>
            <a:prstDash val="solid"/>
            <a:round/>
            <a:headEnd len="med" w="med" type="none"/>
            <a:tailEnd len="med" w="med" type="triangle"/>
          </a:ln>
        </p:spPr>
      </p:cxnSp>
      <p:cxnSp>
        <p:nvCxnSpPr>
          <p:cNvPr id="1188" name="Google Shape;1188;p61"/>
          <p:cNvCxnSpPr/>
          <p:nvPr/>
        </p:nvCxnSpPr>
        <p:spPr>
          <a:xfrm>
            <a:off x="3780525" y="3197425"/>
            <a:ext cx="1592400" cy="26700"/>
          </a:xfrm>
          <a:prstGeom prst="straightConnector1">
            <a:avLst/>
          </a:prstGeom>
          <a:noFill/>
          <a:ln cap="flat" cmpd="sng" w="9525">
            <a:solidFill>
              <a:schemeClr val="accent1"/>
            </a:solidFill>
            <a:prstDash val="solid"/>
            <a:round/>
            <a:headEnd len="med" w="med" type="none"/>
            <a:tailEnd len="med" w="med" type="triangle"/>
          </a:ln>
        </p:spPr>
      </p:cxnSp>
      <p:sp>
        <p:nvSpPr>
          <p:cNvPr id="1189" name="Google Shape;1189;p61"/>
          <p:cNvSpPr/>
          <p:nvPr/>
        </p:nvSpPr>
        <p:spPr>
          <a:xfrm>
            <a:off x="3968375" y="28760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61"/>
          <p:cNvSpPr/>
          <p:nvPr/>
        </p:nvSpPr>
        <p:spPr>
          <a:xfrm>
            <a:off x="4153971" y="251365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61"/>
          <p:cNvSpPr/>
          <p:nvPr/>
        </p:nvSpPr>
        <p:spPr>
          <a:xfrm>
            <a:off x="4215837" y="28760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1"/>
          <p:cNvSpPr/>
          <p:nvPr/>
        </p:nvSpPr>
        <p:spPr>
          <a:xfrm>
            <a:off x="4339568" y="25514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61"/>
          <p:cNvSpPr/>
          <p:nvPr/>
        </p:nvSpPr>
        <p:spPr>
          <a:xfrm>
            <a:off x="4539498" y="264627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61"/>
          <p:cNvSpPr/>
          <p:nvPr/>
        </p:nvSpPr>
        <p:spPr>
          <a:xfrm>
            <a:off x="4092106" y="274107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61"/>
          <p:cNvSpPr/>
          <p:nvPr/>
        </p:nvSpPr>
        <p:spPr>
          <a:xfrm>
            <a:off x="4696426" y="279808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61"/>
          <p:cNvSpPr/>
          <p:nvPr/>
        </p:nvSpPr>
        <p:spPr>
          <a:xfrm>
            <a:off x="4834491" y="26276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61"/>
          <p:cNvSpPr/>
          <p:nvPr/>
        </p:nvSpPr>
        <p:spPr>
          <a:xfrm>
            <a:off x="4882022" y="277947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61"/>
          <p:cNvSpPr/>
          <p:nvPr/>
        </p:nvSpPr>
        <p:spPr>
          <a:xfrm>
            <a:off x="4525164" y="2780653"/>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1"/>
          <p:cNvSpPr/>
          <p:nvPr/>
        </p:nvSpPr>
        <p:spPr>
          <a:xfrm>
            <a:off x="3892175" y="2684665"/>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1"/>
          <p:cNvSpPr/>
          <p:nvPr/>
        </p:nvSpPr>
        <p:spPr>
          <a:xfrm>
            <a:off x="4401433" y="27026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1"/>
          <p:cNvSpPr/>
          <p:nvPr/>
        </p:nvSpPr>
        <p:spPr>
          <a:xfrm>
            <a:off x="4772626" y="2723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1"/>
          <p:cNvSpPr/>
          <p:nvPr/>
        </p:nvSpPr>
        <p:spPr>
          <a:xfrm>
            <a:off x="43682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1"/>
          <p:cNvSpPr/>
          <p:nvPr/>
        </p:nvSpPr>
        <p:spPr>
          <a:xfrm>
            <a:off x="4063437" y="2723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1"/>
          <p:cNvSpPr/>
          <p:nvPr/>
        </p:nvSpPr>
        <p:spPr>
          <a:xfrm>
            <a:off x="4673037" y="24950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1"/>
          <p:cNvSpPr/>
          <p:nvPr/>
        </p:nvSpPr>
        <p:spPr>
          <a:xfrm>
            <a:off x="5054037" y="2799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1"/>
          <p:cNvSpPr/>
          <p:nvPr/>
        </p:nvSpPr>
        <p:spPr>
          <a:xfrm>
            <a:off x="39442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1"/>
          <p:cNvSpPr/>
          <p:nvPr/>
        </p:nvSpPr>
        <p:spPr>
          <a:xfrm>
            <a:off x="50872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1"/>
          <p:cNvSpPr/>
          <p:nvPr/>
        </p:nvSpPr>
        <p:spPr>
          <a:xfrm>
            <a:off x="5011033" y="26264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1"/>
          <p:cNvSpPr/>
          <p:nvPr/>
        </p:nvSpPr>
        <p:spPr>
          <a:xfrm>
            <a:off x="4630033" y="2550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1"/>
          <p:cNvSpPr/>
          <p:nvPr/>
        </p:nvSpPr>
        <p:spPr>
          <a:xfrm>
            <a:off x="4520637" y="2571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1"/>
          <p:cNvSpPr/>
          <p:nvPr/>
        </p:nvSpPr>
        <p:spPr>
          <a:xfrm>
            <a:off x="46730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1"/>
          <p:cNvSpPr/>
          <p:nvPr/>
        </p:nvSpPr>
        <p:spPr>
          <a:xfrm>
            <a:off x="49016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1"/>
          <p:cNvSpPr/>
          <p:nvPr/>
        </p:nvSpPr>
        <p:spPr>
          <a:xfrm>
            <a:off x="4977837" y="2571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1"/>
          <p:cNvSpPr/>
          <p:nvPr/>
        </p:nvSpPr>
        <p:spPr>
          <a:xfrm>
            <a:off x="51302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1"/>
          <p:cNvSpPr/>
          <p:nvPr/>
        </p:nvSpPr>
        <p:spPr>
          <a:xfrm>
            <a:off x="41396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1"/>
          <p:cNvSpPr txBox="1"/>
          <p:nvPr/>
        </p:nvSpPr>
        <p:spPr>
          <a:xfrm>
            <a:off x="1708525" y="876625"/>
            <a:ext cx="225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The generator produces fake data from random inputs</a:t>
            </a:r>
            <a:endParaRPr>
              <a:solidFill>
                <a:schemeClr val="lt1"/>
              </a:solidFill>
              <a:latin typeface="Lato"/>
              <a:ea typeface="Lato"/>
              <a:cs typeface="Lato"/>
              <a:sym typeface="Lato"/>
            </a:endParaRPr>
          </a:p>
        </p:txBody>
      </p:sp>
      <p:sp>
        <p:nvSpPr>
          <p:cNvPr id="1217" name="Google Shape;1217;p61"/>
          <p:cNvSpPr txBox="1"/>
          <p:nvPr/>
        </p:nvSpPr>
        <p:spPr>
          <a:xfrm>
            <a:off x="5181725" y="876625"/>
            <a:ext cx="22599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Discriminator separates true data from fake data</a:t>
            </a:r>
            <a:endParaRPr>
              <a:solidFill>
                <a:schemeClr val="lt1"/>
              </a:solidFill>
              <a:latin typeface="Lato"/>
              <a:ea typeface="Lato"/>
              <a:cs typeface="Lato"/>
              <a:sym typeface="Lato"/>
            </a:endParaRPr>
          </a:p>
        </p:txBody>
      </p:sp>
      <p:sp>
        <p:nvSpPr>
          <p:cNvPr id="1218" name="Google Shape;1218;p61"/>
          <p:cNvSpPr txBox="1"/>
          <p:nvPr/>
        </p:nvSpPr>
        <p:spPr>
          <a:xfrm>
            <a:off x="1675900" y="3457525"/>
            <a:ext cx="225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Update generator’s weights to increase classification error</a:t>
            </a:r>
            <a:endParaRPr>
              <a:solidFill>
                <a:schemeClr val="lt1"/>
              </a:solidFill>
              <a:latin typeface="Lato"/>
              <a:ea typeface="Lato"/>
              <a:cs typeface="Lato"/>
              <a:sym typeface="Lato"/>
            </a:endParaRPr>
          </a:p>
        </p:txBody>
      </p:sp>
      <p:sp>
        <p:nvSpPr>
          <p:cNvPr id="1219" name="Google Shape;1219;p61"/>
          <p:cNvSpPr txBox="1"/>
          <p:nvPr/>
        </p:nvSpPr>
        <p:spPr>
          <a:xfrm>
            <a:off x="5181725" y="3457525"/>
            <a:ext cx="22599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chemeClr val="lt1"/>
                </a:solidFill>
                <a:latin typeface="Lato"/>
                <a:ea typeface="Lato"/>
                <a:cs typeface="Lato"/>
                <a:sym typeface="Lato"/>
              </a:rPr>
              <a:t>Update discriminator’s weights to decrease classification error</a:t>
            </a:r>
            <a:endParaRPr>
              <a:solidFill>
                <a:schemeClr val="lt1"/>
              </a:solidFill>
              <a:latin typeface="Lato"/>
              <a:ea typeface="Lato"/>
              <a:cs typeface="Lato"/>
              <a:sym typeface="Lato"/>
            </a:endParaRPr>
          </a:p>
        </p:txBody>
      </p:sp>
      <p:sp>
        <p:nvSpPr>
          <p:cNvPr id="1220" name="Google Shape;1220;p61"/>
          <p:cNvSpPr/>
          <p:nvPr/>
        </p:nvSpPr>
        <p:spPr>
          <a:xfrm>
            <a:off x="5234575" y="300575"/>
            <a:ext cx="241500" cy="80400"/>
          </a:xfrm>
          <a:prstGeom prst="rightArrow">
            <a:avLst>
              <a:gd fmla="val 50000" name="adj1"/>
              <a:gd fmla="val 50000" name="adj2"/>
            </a:avLst>
          </a:pr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21" name="Google Shape;1221;p61"/>
          <p:cNvCxnSpPr/>
          <p:nvPr/>
        </p:nvCxnSpPr>
        <p:spPr>
          <a:xfrm flipH="1" rot="10800000">
            <a:off x="7361925" y="1739425"/>
            <a:ext cx="18000" cy="1458000"/>
          </a:xfrm>
          <a:prstGeom prst="straightConnector1">
            <a:avLst/>
          </a:prstGeom>
          <a:noFill/>
          <a:ln cap="flat" cmpd="sng" w="9525">
            <a:solidFill>
              <a:schemeClr val="accent1"/>
            </a:solidFill>
            <a:prstDash val="solid"/>
            <a:round/>
            <a:headEnd len="med" w="med" type="none"/>
            <a:tailEnd len="med" w="med" type="triangle"/>
          </a:ln>
        </p:spPr>
      </p:cxnSp>
      <p:cxnSp>
        <p:nvCxnSpPr>
          <p:cNvPr id="1222" name="Google Shape;1222;p61"/>
          <p:cNvCxnSpPr/>
          <p:nvPr/>
        </p:nvCxnSpPr>
        <p:spPr>
          <a:xfrm>
            <a:off x="7361925" y="3197425"/>
            <a:ext cx="1592400" cy="26700"/>
          </a:xfrm>
          <a:prstGeom prst="straightConnector1">
            <a:avLst/>
          </a:prstGeom>
          <a:noFill/>
          <a:ln cap="flat" cmpd="sng" w="9525">
            <a:solidFill>
              <a:schemeClr val="accent1"/>
            </a:solidFill>
            <a:prstDash val="solid"/>
            <a:round/>
            <a:headEnd len="med" w="med" type="none"/>
            <a:tailEnd len="med" w="med" type="triangle"/>
          </a:ln>
        </p:spPr>
      </p:cxnSp>
      <p:sp>
        <p:nvSpPr>
          <p:cNvPr id="1223" name="Google Shape;1223;p61"/>
          <p:cNvSpPr/>
          <p:nvPr/>
        </p:nvSpPr>
        <p:spPr>
          <a:xfrm>
            <a:off x="7549775" y="28760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1"/>
          <p:cNvSpPr/>
          <p:nvPr/>
        </p:nvSpPr>
        <p:spPr>
          <a:xfrm>
            <a:off x="7735371" y="251365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1"/>
          <p:cNvSpPr/>
          <p:nvPr/>
        </p:nvSpPr>
        <p:spPr>
          <a:xfrm>
            <a:off x="7797237" y="28760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1"/>
          <p:cNvSpPr/>
          <p:nvPr/>
        </p:nvSpPr>
        <p:spPr>
          <a:xfrm>
            <a:off x="7920968" y="25514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1"/>
          <p:cNvSpPr/>
          <p:nvPr/>
        </p:nvSpPr>
        <p:spPr>
          <a:xfrm>
            <a:off x="8120898" y="264627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1"/>
          <p:cNvSpPr/>
          <p:nvPr/>
        </p:nvSpPr>
        <p:spPr>
          <a:xfrm>
            <a:off x="7673506" y="2741078"/>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1"/>
          <p:cNvSpPr/>
          <p:nvPr/>
        </p:nvSpPr>
        <p:spPr>
          <a:xfrm>
            <a:off x="8277826" y="2798080"/>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1"/>
          <p:cNvSpPr/>
          <p:nvPr/>
        </p:nvSpPr>
        <p:spPr>
          <a:xfrm>
            <a:off x="8415891" y="262766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1"/>
          <p:cNvSpPr/>
          <p:nvPr/>
        </p:nvSpPr>
        <p:spPr>
          <a:xfrm>
            <a:off x="8463422" y="277947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1"/>
          <p:cNvSpPr/>
          <p:nvPr/>
        </p:nvSpPr>
        <p:spPr>
          <a:xfrm>
            <a:off x="8106564" y="2780653"/>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1"/>
          <p:cNvSpPr/>
          <p:nvPr/>
        </p:nvSpPr>
        <p:spPr>
          <a:xfrm>
            <a:off x="7473575" y="2684665"/>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1"/>
          <p:cNvSpPr/>
          <p:nvPr/>
        </p:nvSpPr>
        <p:spPr>
          <a:xfrm>
            <a:off x="7982833" y="27026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1"/>
          <p:cNvSpPr/>
          <p:nvPr/>
        </p:nvSpPr>
        <p:spPr>
          <a:xfrm>
            <a:off x="8354026" y="2723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1"/>
          <p:cNvSpPr/>
          <p:nvPr/>
        </p:nvSpPr>
        <p:spPr>
          <a:xfrm>
            <a:off x="79496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1"/>
          <p:cNvSpPr/>
          <p:nvPr/>
        </p:nvSpPr>
        <p:spPr>
          <a:xfrm>
            <a:off x="7644837" y="27236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1"/>
          <p:cNvSpPr/>
          <p:nvPr/>
        </p:nvSpPr>
        <p:spPr>
          <a:xfrm>
            <a:off x="8254437" y="24950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1"/>
          <p:cNvSpPr/>
          <p:nvPr/>
        </p:nvSpPr>
        <p:spPr>
          <a:xfrm>
            <a:off x="8635437" y="27998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1"/>
          <p:cNvSpPr/>
          <p:nvPr/>
        </p:nvSpPr>
        <p:spPr>
          <a:xfrm>
            <a:off x="75256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1"/>
          <p:cNvSpPr/>
          <p:nvPr/>
        </p:nvSpPr>
        <p:spPr>
          <a:xfrm>
            <a:off x="8668633" y="2931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1"/>
          <p:cNvSpPr/>
          <p:nvPr/>
        </p:nvSpPr>
        <p:spPr>
          <a:xfrm>
            <a:off x="8592433" y="26264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1"/>
          <p:cNvSpPr/>
          <p:nvPr/>
        </p:nvSpPr>
        <p:spPr>
          <a:xfrm>
            <a:off x="8211433" y="2550283"/>
            <a:ext cx="94500" cy="80400"/>
          </a:xfrm>
          <a:prstGeom prst="ellipse">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1"/>
          <p:cNvSpPr/>
          <p:nvPr/>
        </p:nvSpPr>
        <p:spPr>
          <a:xfrm>
            <a:off x="8102037" y="2571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1"/>
          <p:cNvSpPr/>
          <p:nvPr/>
        </p:nvSpPr>
        <p:spPr>
          <a:xfrm>
            <a:off x="82544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1"/>
          <p:cNvSpPr/>
          <p:nvPr/>
        </p:nvSpPr>
        <p:spPr>
          <a:xfrm>
            <a:off x="84830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1"/>
          <p:cNvSpPr/>
          <p:nvPr/>
        </p:nvSpPr>
        <p:spPr>
          <a:xfrm>
            <a:off x="8559237" y="25712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1"/>
          <p:cNvSpPr/>
          <p:nvPr/>
        </p:nvSpPr>
        <p:spPr>
          <a:xfrm>
            <a:off x="87116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1"/>
          <p:cNvSpPr/>
          <p:nvPr/>
        </p:nvSpPr>
        <p:spPr>
          <a:xfrm>
            <a:off x="7721037" y="2647450"/>
            <a:ext cx="94500" cy="80400"/>
          </a:xfrm>
          <a:prstGeom prst="ellipse">
            <a:avLst/>
          </a:prstGeom>
          <a:solidFill>
            <a:srgbClr val="FF99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1"/>
          <p:cNvSpPr txBox="1"/>
          <p:nvPr/>
        </p:nvSpPr>
        <p:spPr>
          <a:xfrm>
            <a:off x="2250125" y="2267575"/>
            <a:ext cx="1083900" cy="5541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200">
                <a:solidFill>
                  <a:schemeClr val="dk1"/>
                </a:solidFill>
                <a:latin typeface="Lato"/>
                <a:ea typeface="Lato"/>
                <a:cs typeface="Lato"/>
                <a:sym typeface="Lato"/>
              </a:rPr>
              <a:t>Generative</a:t>
            </a:r>
            <a:endParaRPr b="1" sz="1200">
              <a:solidFill>
                <a:schemeClr val="dk1"/>
              </a:solidFill>
              <a:latin typeface="Lato"/>
              <a:ea typeface="Lato"/>
              <a:cs typeface="Lato"/>
              <a:sym typeface="Lato"/>
            </a:endParaRPr>
          </a:p>
          <a:p>
            <a:pPr indent="0" lvl="0" marL="0" rtl="0" algn="ctr">
              <a:spcBef>
                <a:spcPts val="0"/>
              </a:spcBef>
              <a:spcAft>
                <a:spcPts val="0"/>
              </a:spcAft>
              <a:buNone/>
            </a:pPr>
            <a:r>
              <a:rPr b="1" lang="en" sz="1200">
                <a:solidFill>
                  <a:schemeClr val="dk1"/>
                </a:solidFill>
                <a:latin typeface="Lato"/>
                <a:ea typeface="Lato"/>
                <a:cs typeface="Lato"/>
                <a:sym typeface="Lato"/>
              </a:rPr>
              <a:t>Network</a:t>
            </a:r>
            <a:endParaRPr b="1" sz="1200">
              <a:solidFill>
                <a:schemeClr val="dk1"/>
              </a:solidFill>
              <a:latin typeface="Lato"/>
              <a:ea typeface="Lato"/>
              <a:cs typeface="Lato"/>
              <a:sym typeface="Lato"/>
            </a:endParaRPr>
          </a:p>
        </p:txBody>
      </p:sp>
      <p:sp>
        <p:nvSpPr>
          <p:cNvPr id="1251" name="Google Shape;1251;p61"/>
          <p:cNvSpPr txBox="1"/>
          <p:nvPr/>
        </p:nvSpPr>
        <p:spPr>
          <a:xfrm>
            <a:off x="5784550" y="2267575"/>
            <a:ext cx="1184400" cy="523200"/>
          </a:xfrm>
          <a:prstGeom prst="rect">
            <a:avLst/>
          </a:prstGeom>
          <a:solidFill>
            <a:schemeClr val="lt2"/>
          </a:solidFill>
          <a:ln cap="flat" cmpd="sng" w="9525">
            <a:solidFill>
              <a:schemeClr val="lt2"/>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 sz="1100">
                <a:solidFill>
                  <a:schemeClr val="dk1"/>
                </a:solidFill>
                <a:latin typeface="Lato"/>
                <a:ea typeface="Lato"/>
                <a:cs typeface="Lato"/>
                <a:sym typeface="Lato"/>
              </a:rPr>
              <a:t>Discriminative</a:t>
            </a:r>
            <a:endParaRPr b="1" sz="1100">
              <a:solidFill>
                <a:schemeClr val="dk1"/>
              </a:solidFill>
              <a:latin typeface="Lato"/>
              <a:ea typeface="Lato"/>
              <a:cs typeface="Lato"/>
              <a:sym typeface="Lato"/>
            </a:endParaRPr>
          </a:p>
          <a:p>
            <a:pPr indent="0" lvl="0" marL="0" rtl="0" algn="ctr">
              <a:spcBef>
                <a:spcPts val="0"/>
              </a:spcBef>
              <a:spcAft>
                <a:spcPts val="0"/>
              </a:spcAft>
              <a:buNone/>
            </a:pPr>
            <a:r>
              <a:rPr b="1" lang="en" sz="1100">
                <a:solidFill>
                  <a:schemeClr val="dk1"/>
                </a:solidFill>
                <a:latin typeface="Lato"/>
                <a:ea typeface="Lato"/>
                <a:cs typeface="Lato"/>
                <a:sym typeface="Lato"/>
              </a:rPr>
              <a:t>Network</a:t>
            </a:r>
            <a:endParaRPr b="1" sz="1100">
              <a:solidFill>
                <a:schemeClr val="dk1"/>
              </a:solidFill>
              <a:latin typeface="Lato"/>
              <a:ea typeface="Lato"/>
              <a:cs typeface="Lato"/>
              <a:sym typeface="Lato"/>
            </a:endParaRPr>
          </a:p>
        </p:txBody>
      </p:sp>
      <p:sp>
        <p:nvSpPr>
          <p:cNvPr id="1252" name="Google Shape;1252;p61"/>
          <p:cNvSpPr/>
          <p:nvPr/>
        </p:nvSpPr>
        <p:spPr>
          <a:xfrm>
            <a:off x="1972663"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61"/>
          <p:cNvSpPr/>
          <p:nvPr/>
        </p:nvSpPr>
        <p:spPr>
          <a:xfrm>
            <a:off x="3381700"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61"/>
          <p:cNvSpPr/>
          <p:nvPr/>
        </p:nvSpPr>
        <p:spPr>
          <a:xfrm>
            <a:off x="5513263"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61"/>
          <p:cNvSpPr/>
          <p:nvPr/>
        </p:nvSpPr>
        <p:spPr>
          <a:xfrm>
            <a:off x="7015813" y="2302950"/>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61"/>
          <p:cNvSpPr txBox="1"/>
          <p:nvPr/>
        </p:nvSpPr>
        <p:spPr>
          <a:xfrm>
            <a:off x="463175" y="125225"/>
            <a:ext cx="6425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F1C232"/>
                </a:solidFill>
                <a:latin typeface="Lato"/>
                <a:ea typeface="Lato"/>
                <a:cs typeface="Lato"/>
                <a:sym typeface="Lato"/>
              </a:rPr>
              <a:t>Forward Propagation (generation and classification)</a:t>
            </a:r>
            <a:endParaRPr sz="1600">
              <a:solidFill>
                <a:srgbClr val="F1C232"/>
              </a:solidFill>
              <a:latin typeface="Lato"/>
              <a:ea typeface="Lato"/>
              <a:cs typeface="Lato"/>
              <a:sym typeface="Lato"/>
            </a:endParaRPr>
          </a:p>
        </p:txBody>
      </p:sp>
      <p:sp>
        <p:nvSpPr>
          <p:cNvPr id="1257" name="Google Shape;1257;p61"/>
          <p:cNvSpPr/>
          <p:nvPr/>
        </p:nvSpPr>
        <p:spPr>
          <a:xfrm>
            <a:off x="5234575" y="300575"/>
            <a:ext cx="241500" cy="80400"/>
          </a:xfrm>
          <a:prstGeom prst="rightArrow">
            <a:avLst>
              <a:gd fmla="val 50000" name="adj1"/>
              <a:gd fmla="val 50000" name="adj2"/>
            </a:avLst>
          </a:prstGeom>
          <a:solidFill>
            <a:srgbClr val="F1C232"/>
          </a:solidFill>
          <a:ln cap="flat" cmpd="sng" w="9525">
            <a:solidFill>
              <a:srgbClr val="F1C23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258" name="Google Shape;1258;p61"/>
          <p:cNvSpPr/>
          <p:nvPr/>
        </p:nvSpPr>
        <p:spPr>
          <a:xfrm rot="10800000">
            <a:off x="1972663"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61"/>
          <p:cNvSpPr/>
          <p:nvPr/>
        </p:nvSpPr>
        <p:spPr>
          <a:xfrm rot="10800000">
            <a:off x="3381688"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61"/>
          <p:cNvSpPr/>
          <p:nvPr/>
        </p:nvSpPr>
        <p:spPr>
          <a:xfrm rot="10800000">
            <a:off x="5468463"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61"/>
          <p:cNvSpPr/>
          <p:nvPr/>
        </p:nvSpPr>
        <p:spPr>
          <a:xfrm rot="10800000">
            <a:off x="7015800" y="260775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61"/>
          <p:cNvSpPr txBox="1"/>
          <p:nvPr/>
        </p:nvSpPr>
        <p:spPr>
          <a:xfrm>
            <a:off x="4929000" y="4589550"/>
            <a:ext cx="4365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600">
                <a:solidFill>
                  <a:srgbClr val="CC0000"/>
                </a:solidFill>
                <a:latin typeface="Lato"/>
                <a:ea typeface="Lato"/>
                <a:cs typeface="Lato"/>
                <a:sym typeface="Lato"/>
              </a:rPr>
              <a:t>Backward Propagation (adversarial training)</a:t>
            </a:r>
            <a:endParaRPr sz="1600">
              <a:solidFill>
                <a:srgbClr val="CC0000"/>
              </a:solidFill>
              <a:latin typeface="Lato"/>
              <a:ea typeface="Lato"/>
              <a:cs typeface="Lato"/>
              <a:sym typeface="Lato"/>
            </a:endParaRPr>
          </a:p>
        </p:txBody>
      </p:sp>
      <p:sp>
        <p:nvSpPr>
          <p:cNvPr id="1263" name="Google Shape;1263;p61"/>
          <p:cNvSpPr/>
          <p:nvPr/>
        </p:nvSpPr>
        <p:spPr>
          <a:xfrm rot="10800000">
            <a:off x="4699125" y="4764900"/>
            <a:ext cx="241500" cy="80400"/>
          </a:xfrm>
          <a:prstGeom prst="rightArrow">
            <a:avLst>
              <a:gd fmla="val 50000" name="adj1"/>
              <a:gd fmla="val 50000" name="adj2"/>
            </a:avLst>
          </a:prstGeom>
          <a:solidFill>
            <a:srgbClr val="CC0000"/>
          </a:solidFill>
          <a:ln cap="flat" cmpd="sng" w="952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7" name="Shape 1267"/>
        <p:cNvGrpSpPr/>
        <p:nvPr/>
      </p:nvGrpSpPr>
      <p:grpSpPr>
        <a:xfrm>
          <a:off x="0" y="0"/>
          <a:ext cx="0" cy="0"/>
          <a:chOff x="0" y="0"/>
          <a:chExt cx="0" cy="0"/>
        </a:xfrm>
      </p:grpSpPr>
      <p:sp>
        <p:nvSpPr>
          <p:cNvPr id="1268" name="Google Shape;1268;p62"/>
          <p:cNvSpPr txBox="1"/>
          <p:nvPr>
            <p:ph type="title"/>
          </p:nvPr>
        </p:nvSpPr>
        <p:spPr>
          <a:xfrm>
            <a:off x="2135550" y="1857350"/>
            <a:ext cx="4872900" cy="12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DCGANs</a:t>
            </a:r>
            <a:endParaRPr/>
          </a:p>
        </p:txBody>
      </p:sp>
      <p:sp>
        <p:nvSpPr>
          <p:cNvPr id="1269" name="Google Shape;1269;p62"/>
          <p:cNvSpPr txBox="1"/>
          <p:nvPr>
            <p:ph idx="1" type="subTitle"/>
          </p:nvPr>
        </p:nvSpPr>
        <p:spPr>
          <a:xfrm>
            <a:off x="2135550" y="3106975"/>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Deep Convolutional GANs</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6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Deep Convolutional GANs (DCGANs)</a:t>
            </a:r>
            <a:endParaRPr/>
          </a:p>
        </p:txBody>
      </p:sp>
      <p:sp>
        <p:nvSpPr>
          <p:cNvPr id="1275" name="Google Shape;1275;p63"/>
          <p:cNvSpPr txBox="1"/>
          <p:nvPr/>
        </p:nvSpPr>
        <p:spPr>
          <a:xfrm>
            <a:off x="529925" y="1623375"/>
            <a:ext cx="6906000" cy="5850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Type of GAN which uses convolution layers</a:t>
            </a:r>
            <a:endParaRPr sz="1300">
              <a:solidFill>
                <a:schemeClr val="accent3"/>
              </a:solidFill>
              <a:latin typeface="Roboto"/>
              <a:ea typeface="Roboto"/>
              <a:cs typeface="Roboto"/>
              <a:sym typeface="Roboto"/>
            </a:endParaRPr>
          </a:p>
          <a:p>
            <a:pPr indent="-311150" lvl="0" marL="457200" rtl="0" algn="l">
              <a:spcBef>
                <a:spcPts val="0"/>
              </a:spcBef>
              <a:spcAft>
                <a:spcPts val="0"/>
              </a:spcAft>
              <a:buClr>
                <a:schemeClr val="accent3"/>
              </a:buClr>
              <a:buSzPts val="1300"/>
              <a:buFont typeface="Roboto"/>
              <a:buChar char="●"/>
            </a:pPr>
            <a:r>
              <a:rPr lang="en" sz="1300">
                <a:solidFill>
                  <a:schemeClr val="accent3"/>
                </a:solidFill>
                <a:latin typeface="Roboto"/>
                <a:ea typeface="Roboto"/>
                <a:cs typeface="Roboto"/>
                <a:sym typeface="Roboto"/>
              </a:rPr>
              <a:t>Designed to generate images</a:t>
            </a:r>
            <a:endParaRPr sz="1300">
              <a:solidFill>
                <a:schemeClr val="accent3"/>
              </a:solidFill>
              <a:latin typeface="Roboto"/>
              <a:ea typeface="Roboto"/>
              <a:cs typeface="Roboto"/>
              <a:sym typeface="Roboto"/>
            </a:endParaRPr>
          </a:p>
        </p:txBody>
      </p:sp>
      <p:pic>
        <p:nvPicPr>
          <p:cNvPr id="1276" name="Google Shape;1276;p63"/>
          <p:cNvPicPr preferRelativeResize="0"/>
          <p:nvPr/>
        </p:nvPicPr>
        <p:blipFill>
          <a:blip r:embed="rId3">
            <a:alphaModFix/>
          </a:blip>
          <a:stretch>
            <a:fillRect/>
          </a:stretch>
        </p:blipFill>
        <p:spPr>
          <a:xfrm>
            <a:off x="1974825" y="2324800"/>
            <a:ext cx="4979457" cy="26303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0" name="Shape 1280"/>
        <p:cNvGrpSpPr/>
        <p:nvPr/>
      </p:nvGrpSpPr>
      <p:grpSpPr>
        <a:xfrm>
          <a:off x="0" y="0"/>
          <a:ext cx="0" cy="0"/>
          <a:chOff x="0" y="0"/>
          <a:chExt cx="0" cy="0"/>
        </a:xfrm>
      </p:grpSpPr>
      <p:sp>
        <p:nvSpPr>
          <p:cNvPr id="1281" name="Google Shape;1281;p6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DCGANs - Theory</a:t>
            </a:r>
            <a:endParaRPr/>
          </a:p>
        </p:txBody>
      </p:sp>
      <p:sp>
        <p:nvSpPr>
          <p:cNvPr id="1282" name="Google Shape;1282;p64"/>
          <p:cNvSpPr txBox="1"/>
          <p:nvPr/>
        </p:nvSpPr>
        <p:spPr>
          <a:xfrm>
            <a:off x="637850" y="1671350"/>
            <a:ext cx="40644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Convolution</a:t>
            </a:r>
            <a:endParaRPr sz="1800">
              <a:solidFill>
                <a:schemeClr val="accent3"/>
              </a:solidFill>
              <a:latin typeface="Roboto"/>
              <a:ea typeface="Roboto"/>
              <a:cs typeface="Roboto"/>
              <a:sym typeface="Roboto"/>
            </a:endParaRPr>
          </a:p>
          <a:p>
            <a:pPr indent="-342900" lvl="0" marL="457200" rtl="0" algn="l">
              <a:spcBef>
                <a:spcPts val="0"/>
              </a:spcBef>
              <a:spcAft>
                <a:spcPts val="0"/>
              </a:spcAft>
              <a:buClr>
                <a:schemeClr val="accent3"/>
              </a:buClr>
              <a:buSzPts val="1800"/>
              <a:buFont typeface="Roboto"/>
              <a:buChar char="●"/>
            </a:pPr>
            <a:r>
              <a:rPr lang="en" sz="1800">
                <a:solidFill>
                  <a:schemeClr val="accent3"/>
                </a:solidFill>
                <a:latin typeface="Roboto"/>
                <a:ea typeface="Roboto"/>
                <a:cs typeface="Roboto"/>
                <a:sym typeface="Roboto"/>
              </a:rPr>
              <a:t>Computers can’t understand patterns in images like we can - eg. spatial, color</a:t>
            </a:r>
            <a:endParaRPr sz="1800">
              <a:solidFill>
                <a:schemeClr val="accent3"/>
              </a:solidFill>
              <a:latin typeface="Roboto"/>
              <a:ea typeface="Roboto"/>
              <a:cs typeface="Roboto"/>
              <a:sym typeface="Roboto"/>
            </a:endParaRPr>
          </a:p>
          <a:p>
            <a:pPr indent="-342900" lvl="0" marL="457200" rtl="0" algn="l">
              <a:spcBef>
                <a:spcPts val="0"/>
              </a:spcBef>
              <a:spcAft>
                <a:spcPts val="0"/>
              </a:spcAft>
              <a:buClr>
                <a:schemeClr val="accent3"/>
              </a:buClr>
              <a:buSzPts val="1800"/>
              <a:buFont typeface="Roboto"/>
              <a:buChar char="●"/>
            </a:pPr>
            <a:r>
              <a:rPr lang="en" sz="1800">
                <a:solidFill>
                  <a:schemeClr val="accent3"/>
                </a:solidFill>
                <a:latin typeface="Roboto"/>
                <a:ea typeface="Roboto"/>
                <a:cs typeface="Roboto"/>
                <a:sym typeface="Roboto"/>
              </a:rPr>
              <a:t>Mathematical process to “simplify” images</a:t>
            </a:r>
            <a:endParaRPr sz="1800">
              <a:solidFill>
                <a:schemeClr val="accent3"/>
              </a:solidFill>
              <a:latin typeface="Roboto"/>
              <a:ea typeface="Roboto"/>
              <a:cs typeface="Roboto"/>
              <a:sym typeface="Roboto"/>
            </a:endParaRPr>
          </a:p>
        </p:txBody>
      </p:sp>
      <p:pic>
        <p:nvPicPr>
          <p:cNvPr id="1283" name="Google Shape;1283;p64"/>
          <p:cNvPicPr preferRelativeResize="0"/>
          <p:nvPr/>
        </p:nvPicPr>
        <p:blipFill>
          <a:blip r:embed="rId3">
            <a:alphaModFix/>
          </a:blip>
          <a:stretch>
            <a:fillRect/>
          </a:stretch>
        </p:blipFill>
        <p:spPr>
          <a:xfrm>
            <a:off x="5487725" y="1952300"/>
            <a:ext cx="2953108" cy="2151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7" name="Shape 1287"/>
        <p:cNvGrpSpPr/>
        <p:nvPr/>
      </p:nvGrpSpPr>
      <p:grpSpPr>
        <a:xfrm>
          <a:off x="0" y="0"/>
          <a:ext cx="0" cy="0"/>
          <a:chOff x="0" y="0"/>
          <a:chExt cx="0" cy="0"/>
        </a:xfrm>
      </p:grpSpPr>
      <p:sp>
        <p:nvSpPr>
          <p:cNvPr id="1288" name="Google Shape;1288;p6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DCGANs - Theory</a:t>
            </a:r>
            <a:endParaRPr/>
          </a:p>
        </p:txBody>
      </p:sp>
      <p:sp>
        <p:nvSpPr>
          <p:cNvPr id="1289" name="Google Shape;1289;p65"/>
          <p:cNvSpPr txBox="1"/>
          <p:nvPr/>
        </p:nvSpPr>
        <p:spPr>
          <a:xfrm>
            <a:off x="637850" y="1671350"/>
            <a:ext cx="42168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accent3"/>
                </a:solidFill>
                <a:latin typeface="Roboto"/>
                <a:ea typeface="Roboto"/>
                <a:cs typeface="Roboto"/>
                <a:sym typeface="Roboto"/>
              </a:rPr>
              <a:t>Convolution (cont.)</a:t>
            </a:r>
            <a:endParaRPr sz="1800">
              <a:solidFill>
                <a:schemeClr val="accent3"/>
              </a:solidFill>
              <a:latin typeface="Roboto"/>
              <a:ea typeface="Roboto"/>
              <a:cs typeface="Roboto"/>
              <a:sym typeface="Roboto"/>
            </a:endParaRPr>
          </a:p>
          <a:p>
            <a:pPr indent="-342900" lvl="0" marL="457200" rtl="0" algn="l">
              <a:spcBef>
                <a:spcPts val="0"/>
              </a:spcBef>
              <a:spcAft>
                <a:spcPts val="0"/>
              </a:spcAft>
              <a:buClr>
                <a:schemeClr val="accent3"/>
              </a:buClr>
              <a:buSzPts val="1800"/>
              <a:buFont typeface="Roboto"/>
              <a:buChar char="●"/>
            </a:pPr>
            <a:r>
              <a:rPr lang="en" sz="1800">
                <a:solidFill>
                  <a:schemeClr val="accent3"/>
                </a:solidFill>
                <a:latin typeface="Roboto"/>
                <a:ea typeface="Roboto"/>
                <a:cs typeface="Roboto"/>
                <a:sym typeface="Roboto"/>
              </a:rPr>
              <a:t>Images are filtered using kernels which emphasize edges in a certain direction (or other features)</a:t>
            </a:r>
            <a:endParaRPr sz="1800">
              <a:solidFill>
                <a:schemeClr val="accent3"/>
              </a:solidFill>
              <a:latin typeface="Roboto"/>
              <a:ea typeface="Roboto"/>
              <a:cs typeface="Roboto"/>
              <a:sym typeface="Roboto"/>
            </a:endParaRPr>
          </a:p>
        </p:txBody>
      </p:sp>
      <p:pic>
        <p:nvPicPr>
          <p:cNvPr id="1290" name="Google Shape;1290;p65"/>
          <p:cNvPicPr preferRelativeResize="0"/>
          <p:nvPr/>
        </p:nvPicPr>
        <p:blipFill>
          <a:blip r:embed="rId3">
            <a:alphaModFix/>
          </a:blip>
          <a:stretch>
            <a:fillRect/>
          </a:stretch>
        </p:blipFill>
        <p:spPr>
          <a:xfrm>
            <a:off x="4854650" y="1360950"/>
            <a:ext cx="3714075" cy="3714075"/>
          </a:xfrm>
          <a:prstGeom prst="rect">
            <a:avLst/>
          </a:prstGeom>
          <a:noFill/>
          <a:ln>
            <a:noFill/>
          </a:ln>
        </p:spPr>
      </p:pic>
      <p:pic>
        <p:nvPicPr>
          <p:cNvPr id="1291" name="Google Shape;1291;p65"/>
          <p:cNvPicPr preferRelativeResize="0"/>
          <p:nvPr/>
        </p:nvPicPr>
        <p:blipFill>
          <a:blip r:embed="rId4">
            <a:alphaModFix/>
          </a:blip>
          <a:stretch>
            <a:fillRect/>
          </a:stretch>
        </p:blipFill>
        <p:spPr>
          <a:xfrm>
            <a:off x="1567150" y="3056800"/>
            <a:ext cx="1876794" cy="18743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sp>
        <p:nvSpPr>
          <p:cNvPr id="1296" name="Google Shape;1296;p6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DCGANs - Theory</a:t>
            </a:r>
            <a:endParaRPr/>
          </a:p>
        </p:txBody>
      </p:sp>
      <p:pic>
        <p:nvPicPr>
          <p:cNvPr id="1297" name="Google Shape;1297;p66"/>
          <p:cNvPicPr preferRelativeResize="0"/>
          <p:nvPr/>
        </p:nvPicPr>
        <p:blipFill rotWithShape="1">
          <a:blip r:embed="rId3">
            <a:alphaModFix/>
          </a:blip>
          <a:srcRect b="15704" l="0" r="0" t="0"/>
          <a:stretch/>
        </p:blipFill>
        <p:spPr>
          <a:xfrm>
            <a:off x="572050" y="1445900"/>
            <a:ext cx="8096250" cy="21437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8" name="Shape 688"/>
        <p:cNvGrpSpPr/>
        <p:nvPr/>
      </p:nvGrpSpPr>
      <p:grpSpPr>
        <a:xfrm>
          <a:off x="0" y="0"/>
          <a:ext cx="0" cy="0"/>
          <a:chOff x="0" y="0"/>
          <a:chExt cx="0" cy="0"/>
        </a:xfrm>
      </p:grpSpPr>
      <p:sp>
        <p:nvSpPr>
          <p:cNvPr id="689" name="Google Shape;689;p31"/>
          <p:cNvSpPr txBox="1"/>
          <p:nvPr>
            <p:ph type="title"/>
          </p:nvPr>
        </p:nvSpPr>
        <p:spPr>
          <a:xfrm>
            <a:off x="720000" y="445025"/>
            <a:ext cx="824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GAN? (Generative Adversarial Networks)</a:t>
            </a:r>
            <a:endParaRPr/>
          </a:p>
        </p:txBody>
      </p:sp>
      <p:sp>
        <p:nvSpPr>
          <p:cNvPr id="690" name="Google Shape;690;p31"/>
          <p:cNvSpPr txBox="1"/>
          <p:nvPr>
            <p:ph idx="1" type="body"/>
          </p:nvPr>
        </p:nvSpPr>
        <p:spPr>
          <a:xfrm>
            <a:off x="720000" y="1085854"/>
            <a:ext cx="7704000" cy="297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500"/>
              <a:t>A GAN is a machine learning model in which two neural networks compete with each other using deep learning methods to become more accurate. GANs are in innovation in machine learning. </a:t>
            </a:r>
            <a:endParaRPr sz="1500"/>
          </a:p>
          <a:p>
            <a:pPr indent="0" lvl="0" marL="0" rtl="0" algn="l">
              <a:spcBef>
                <a:spcPts val="1000"/>
              </a:spcBef>
              <a:spcAft>
                <a:spcPts val="0"/>
              </a:spcAft>
              <a:buNone/>
            </a:pPr>
            <a:r>
              <a:rPr lang="en" sz="1500"/>
              <a:t>They run unsupervised typically and use a cooperative zero-sum game framework to learn, where one person’s gain is another person’s loss.</a:t>
            </a:r>
            <a:endParaRPr sz="1500"/>
          </a:p>
          <a:p>
            <a:pPr indent="0" lvl="0" marL="0" rtl="0" algn="l">
              <a:spcBef>
                <a:spcPts val="0"/>
              </a:spcBef>
              <a:spcAft>
                <a:spcPts val="0"/>
              </a:spcAft>
              <a:buNone/>
            </a:pPr>
            <a:r>
              <a:t/>
            </a:r>
            <a:endParaRPr/>
          </a:p>
        </p:txBody>
      </p:sp>
      <p:pic>
        <p:nvPicPr>
          <p:cNvPr id="691" name="Google Shape;691;p31"/>
          <p:cNvPicPr preferRelativeResize="0"/>
          <p:nvPr/>
        </p:nvPicPr>
        <p:blipFill>
          <a:blip r:embed="rId3">
            <a:alphaModFix/>
          </a:blip>
          <a:stretch>
            <a:fillRect/>
          </a:stretch>
        </p:blipFill>
        <p:spPr>
          <a:xfrm>
            <a:off x="2189288" y="2537552"/>
            <a:ext cx="4765426" cy="25040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1" name="Shape 1301"/>
        <p:cNvGrpSpPr/>
        <p:nvPr/>
      </p:nvGrpSpPr>
      <p:grpSpPr>
        <a:xfrm>
          <a:off x="0" y="0"/>
          <a:ext cx="0" cy="0"/>
          <a:chOff x="0" y="0"/>
          <a:chExt cx="0" cy="0"/>
        </a:xfrm>
      </p:grpSpPr>
      <p:sp>
        <p:nvSpPr>
          <p:cNvPr id="1302" name="Google Shape;1302;p6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DCGANs - Applications</a:t>
            </a:r>
            <a:endParaRPr/>
          </a:p>
        </p:txBody>
      </p:sp>
      <p:sp>
        <p:nvSpPr>
          <p:cNvPr id="1303" name="Google Shape;1303;p67"/>
          <p:cNvSpPr txBox="1"/>
          <p:nvPr/>
        </p:nvSpPr>
        <p:spPr>
          <a:xfrm>
            <a:off x="985550" y="1263700"/>
            <a:ext cx="6906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Hanken Grotesk"/>
                <a:ea typeface="Hanken Grotesk"/>
                <a:cs typeface="Hanken Grotesk"/>
                <a:sym typeface="Hanken Grotesk"/>
              </a:rPr>
              <a:t>Image Synthesis</a:t>
            </a:r>
            <a:endParaRPr sz="1900">
              <a:solidFill>
                <a:schemeClr val="dk1"/>
              </a:solidFill>
              <a:latin typeface="Hanken Grotesk"/>
              <a:ea typeface="Hanken Grotesk"/>
              <a:cs typeface="Hanken Grotesk"/>
              <a:sym typeface="Hanken Grotesk"/>
            </a:endParaRPr>
          </a:p>
        </p:txBody>
      </p:sp>
      <p:pic>
        <p:nvPicPr>
          <p:cNvPr id="1304" name="Google Shape;1304;p67"/>
          <p:cNvPicPr preferRelativeResize="0"/>
          <p:nvPr/>
        </p:nvPicPr>
        <p:blipFill>
          <a:blip r:embed="rId3">
            <a:alphaModFix/>
          </a:blip>
          <a:stretch>
            <a:fillRect/>
          </a:stretch>
        </p:blipFill>
        <p:spPr>
          <a:xfrm>
            <a:off x="4762425" y="1082650"/>
            <a:ext cx="3661575" cy="3661575"/>
          </a:xfrm>
          <a:prstGeom prst="rect">
            <a:avLst/>
          </a:prstGeom>
          <a:noFill/>
          <a:ln>
            <a:noFill/>
          </a:ln>
        </p:spPr>
      </p:pic>
      <p:pic>
        <p:nvPicPr>
          <p:cNvPr id="1305" name="Google Shape;1305;p67"/>
          <p:cNvPicPr preferRelativeResize="0"/>
          <p:nvPr/>
        </p:nvPicPr>
        <p:blipFill>
          <a:blip r:embed="rId4">
            <a:alphaModFix/>
          </a:blip>
          <a:stretch>
            <a:fillRect/>
          </a:stretch>
        </p:blipFill>
        <p:spPr>
          <a:xfrm>
            <a:off x="533400" y="2125913"/>
            <a:ext cx="4038600" cy="20288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sp>
        <p:nvSpPr>
          <p:cNvPr id="1310" name="Google Shape;1310;p6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DCGANs - Applications</a:t>
            </a:r>
            <a:endParaRPr/>
          </a:p>
        </p:txBody>
      </p:sp>
      <p:sp>
        <p:nvSpPr>
          <p:cNvPr id="1311" name="Google Shape;1311;p68"/>
          <p:cNvSpPr txBox="1"/>
          <p:nvPr/>
        </p:nvSpPr>
        <p:spPr>
          <a:xfrm>
            <a:off x="985550" y="1263700"/>
            <a:ext cx="6906000" cy="47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Hanken Grotesk"/>
                <a:ea typeface="Hanken Grotesk"/>
                <a:cs typeface="Hanken Grotesk"/>
                <a:sym typeface="Hanken Grotesk"/>
              </a:rPr>
              <a:t>Style Transfer</a:t>
            </a:r>
            <a:endParaRPr sz="1900">
              <a:solidFill>
                <a:schemeClr val="dk1"/>
              </a:solidFill>
              <a:latin typeface="Hanken Grotesk"/>
              <a:ea typeface="Hanken Grotesk"/>
              <a:cs typeface="Hanken Grotesk"/>
              <a:sym typeface="Hanken Grotesk"/>
            </a:endParaRPr>
          </a:p>
        </p:txBody>
      </p:sp>
      <p:pic>
        <p:nvPicPr>
          <p:cNvPr id="1312" name="Google Shape;1312;p68"/>
          <p:cNvPicPr preferRelativeResize="0"/>
          <p:nvPr/>
        </p:nvPicPr>
        <p:blipFill>
          <a:blip r:embed="rId3">
            <a:alphaModFix/>
          </a:blip>
          <a:stretch>
            <a:fillRect/>
          </a:stretch>
        </p:blipFill>
        <p:spPr>
          <a:xfrm>
            <a:off x="2892000" y="1209675"/>
            <a:ext cx="5183050" cy="341107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6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DCGANs - Applications</a:t>
            </a:r>
            <a:endParaRPr/>
          </a:p>
        </p:txBody>
      </p:sp>
      <p:sp>
        <p:nvSpPr>
          <p:cNvPr id="1318" name="Google Shape;1318;p69"/>
          <p:cNvSpPr txBox="1"/>
          <p:nvPr/>
        </p:nvSpPr>
        <p:spPr>
          <a:xfrm>
            <a:off x="985550" y="1263700"/>
            <a:ext cx="6906000" cy="164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1"/>
                </a:solidFill>
                <a:latin typeface="Hanken Grotesk"/>
                <a:ea typeface="Hanken Grotesk"/>
                <a:cs typeface="Hanken Grotesk"/>
                <a:sym typeface="Hanken Grotesk"/>
              </a:rPr>
              <a:t>Data Augmentation</a:t>
            </a:r>
            <a:endParaRPr sz="1900">
              <a:solidFill>
                <a:schemeClr val="dk1"/>
              </a:solidFill>
              <a:latin typeface="Hanken Grotesk"/>
              <a:ea typeface="Hanken Grotesk"/>
              <a:cs typeface="Hanken Grotesk"/>
              <a:sym typeface="Hanken Grotesk"/>
            </a:endParaRPr>
          </a:p>
          <a:p>
            <a:pPr indent="-349250" lvl="0" marL="457200" rtl="0" algn="l">
              <a:spcBef>
                <a:spcPts val="0"/>
              </a:spcBef>
              <a:spcAft>
                <a:spcPts val="0"/>
              </a:spcAft>
              <a:buClr>
                <a:schemeClr val="dk1"/>
              </a:buClr>
              <a:buSzPts val="1900"/>
              <a:buFont typeface="Hanken Grotesk"/>
              <a:buChar char="●"/>
            </a:pPr>
            <a:r>
              <a:rPr lang="en" sz="1900">
                <a:solidFill>
                  <a:schemeClr val="dk1"/>
                </a:solidFill>
                <a:latin typeface="Hanken Grotesk"/>
                <a:ea typeface="Hanken Grotesk"/>
                <a:cs typeface="Hanken Grotesk"/>
                <a:sym typeface="Hanken Grotesk"/>
              </a:rPr>
              <a:t>Expanding training set of other machine learning models such as CNN by generating similar data</a:t>
            </a:r>
            <a:endParaRPr sz="1900">
              <a:solidFill>
                <a:schemeClr val="dk1"/>
              </a:solidFill>
              <a:latin typeface="Hanken Grotesk"/>
              <a:ea typeface="Hanken Grotesk"/>
              <a:cs typeface="Hanken Grotesk"/>
              <a:sym typeface="Hanken Grotesk"/>
            </a:endParaRPr>
          </a:p>
          <a:p>
            <a:pPr indent="-349250" lvl="0" marL="457200" rtl="0" algn="l">
              <a:spcBef>
                <a:spcPts val="0"/>
              </a:spcBef>
              <a:spcAft>
                <a:spcPts val="0"/>
              </a:spcAft>
              <a:buClr>
                <a:schemeClr val="dk1"/>
              </a:buClr>
              <a:buSzPts val="1900"/>
              <a:buFont typeface="Hanken Grotesk"/>
              <a:buChar char="●"/>
            </a:pPr>
            <a:r>
              <a:rPr lang="en" sz="1900">
                <a:solidFill>
                  <a:schemeClr val="dk1"/>
                </a:solidFill>
                <a:latin typeface="Hanken Grotesk"/>
                <a:ea typeface="Hanken Grotesk"/>
                <a:cs typeface="Hanken Grotesk"/>
                <a:sym typeface="Hanken Grotesk"/>
              </a:rPr>
              <a:t>Has been used to improve models where available training data is insufficient</a:t>
            </a:r>
            <a:endParaRPr sz="1900">
              <a:solidFill>
                <a:schemeClr val="dk1"/>
              </a:solidFill>
              <a:latin typeface="Hanken Grotesk"/>
              <a:ea typeface="Hanken Grotesk"/>
              <a:cs typeface="Hanken Grotesk"/>
              <a:sym typeface="Hanken Grotesk"/>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2" name="Shape 1322"/>
        <p:cNvGrpSpPr/>
        <p:nvPr/>
      </p:nvGrpSpPr>
      <p:grpSpPr>
        <a:xfrm>
          <a:off x="0" y="0"/>
          <a:ext cx="0" cy="0"/>
          <a:chOff x="0" y="0"/>
          <a:chExt cx="0" cy="0"/>
        </a:xfrm>
      </p:grpSpPr>
      <p:sp>
        <p:nvSpPr>
          <p:cNvPr id="1323" name="Google Shape;1323;p7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DCGans - Architecture</a:t>
            </a:r>
            <a:endParaRPr/>
          </a:p>
        </p:txBody>
      </p:sp>
      <p:sp>
        <p:nvSpPr>
          <p:cNvPr id="1324" name="Google Shape;1324;p70"/>
          <p:cNvSpPr txBox="1"/>
          <p:nvPr/>
        </p:nvSpPr>
        <p:spPr>
          <a:xfrm>
            <a:off x="0" y="1017725"/>
            <a:ext cx="5454000" cy="39303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DCGAN integrates CNN structures to both </a:t>
            </a:r>
            <a:r>
              <a:rPr lang="en" sz="1500">
                <a:solidFill>
                  <a:schemeClr val="dk1"/>
                </a:solidFill>
                <a:latin typeface="Hanken Grotesk"/>
                <a:ea typeface="Hanken Grotesk"/>
                <a:cs typeface="Hanken Grotesk"/>
                <a:sym typeface="Hanken Grotesk"/>
              </a:rPr>
              <a:t>generator</a:t>
            </a:r>
            <a:r>
              <a:rPr lang="en" sz="1500">
                <a:solidFill>
                  <a:schemeClr val="dk1"/>
                </a:solidFill>
                <a:latin typeface="Hanken Grotesk"/>
                <a:ea typeface="Hanken Grotesk"/>
                <a:cs typeface="Hanken Grotesk"/>
                <a:sym typeface="Hanken Grotesk"/>
              </a:rPr>
              <a:t> and </a:t>
            </a:r>
            <a:r>
              <a:rPr lang="en" sz="1500">
                <a:solidFill>
                  <a:schemeClr val="dk1"/>
                </a:solidFill>
                <a:latin typeface="Hanken Grotesk"/>
                <a:ea typeface="Hanken Grotesk"/>
                <a:cs typeface="Hanken Grotesk"/>
                <a:sym typeface="Hanken Grotesk"/>
              </a:rPr>
              <a:t>discriminator</a:t>
            </a:r>
            <a:r>
              <a:rPr lang="en" sz="1500">
                <a:solidFill>
                  <a:schemeClr val="dk1"/>
                </a:solidFill>
                <a:latin typeface="Hanken Grotesk"/>
                <a:ea typeface="Hanken Grotesk"/>
                <a:cs typeface="Hanken Grotesk"/>
                <a:sym typeface="Hanken Grotesk"/>
              </a:rPr>
              <a:t> with some constraints.</a:t>
            </a:r>
            <a:endParaRPr sz="1500">
              <a:solidFill>
                <a:schemeClr val="dk1"/>
              </a:solidFill>
              <a:latin typeface="Hanken Grotesk"/>
              <a:ea typeface="Hanken Grotesk"/>
              <a:cs typeface="Hanken Grotesk"/>
              <a:sym typeface="Hanken Grotesk"/>
            </a:endParaRPr>
          </a:p>
          <a:p>
            <a:pPr indent="-323850" lvl="0" marL="4572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Replace any pooling layers with strided convolutions (discriminator) and fractional-strided convolutions (generator). </a:t>
            </a:r>
            <a:endParaRPr sz="1500">
              <a:solidFill>
                <a:schemeClr val="dk1"/>
              </a:solidFill>
              <a:latin typeface="Hanken Grotesk"/>
              <a:ea typeface="Hanken Grotesk"/>
              <a:cs typeface="Hanken Grotesk"/>
              <a:sym typeface="Hanken Grotesk"/>
            </a:endParaRPr>
          </a:p>
          <a:p>
            <a:pPr indent="-323850" lvl="1" marL="9144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Strided convolutions:</a:t>
            </a:r>
            <a:endParaRPr sz="1500">
              <a:solidFill>
                <a:schemeClr val="dk1"/>
              </a:solidFill>
              <a:latin typeface="Hanken Grotesk"/>
              <a:ea typeface="Hanken Grotesk"/>
              <a:cs typeface="Hanken Grotesk"/>
              <a:sym typeface="Hanken Grotesk"/>
            </a:endParaRPr>
          </a:p>
          <a:p>
            <a:pPr indent="-323850" lvl="2" marL="13716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Reduces spatial dimensions of feature maps.</a:t>
            </a:r>
            <a:endParaRPr sz="1500">
              <a:solidFill>
                <a:schemeClr val="dk1"/>
              </a:solidFill>
              <a:latin typeface="Hanken Grotesk"/>
              <a:ea typeface="Hanken Grotesk"/>
              <a:cs typeface="Hanken Grotesk"/>
              <a:sym typeface="Hanken Grotesk"/>
            </a:endParaRPr>
          </a:p>
          <a:p>
            <a:pPr indent="-323850" lvl="2" marL="13716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Allows </a:t>
            </a:r>
            <a:r>
              <a:rPr lang="en" sz="1500">
                <a:solidFill>
                  <a:schemeClr val="dk1"/>
                </a:solidFill>
                <a:latin typeface="Hanken Grotesk"/>
                <a:ea typeface="Hanken Grotesk"/>
                <a:cs typeface="Hanken Grotesk"/>
                <a:sym typeface="Hanken Grotesk"/>
              </a:rPr>
              <a:t>network</a:t>
            </a:r>
            <a:r>
              <a:rPr lang="en" sz="1500">
                <a:solidFill>
                  <a:schemeClr val="dk1"/>
                </a:solidFill>
                <a:latin typeface="Hanken Grotesk"/>
                <a:ea typeface="Hanken Grotesk"/>
                <a:cs typeface="Hanken Grotesk"/>
                <a:sym typeface="Hanken Grotesk"/>
              </a:rPr>
              <a:t> to its own spatial downsampling</a:t>
            </a:r>
            <a:endParaRPr sz="1500">
              <a:solidFill>
                <a:schemeClr val="dk1"/>
              </a:solidFill>
              <a:latin typeface="Hanken Grotesk"/>
              <a:ea typeface="Hanken Grotesk"/>
              <a:cs typeface="Hanken Grotesk"/>
              <a:sym typeface="Hanken Grotesk"/>
            </a:endParaRPr>
          </a:p>
          <a:p>
            <a:pPr indent="-323850" lvl="1" marL="9144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Fractional convolution:</a:t>
            </a:r>
            <a:endParaRPr sz="1500">
              <a:solidFill>
                <a:schemeClr val="dk1"/>
              </a:solidFill>
              <a:latin typeface="Hanken Grotesk"/>
              <a:ea typeface="Hanken Grotesk"/>
              <a:cs typeface="Hanken Grotesk"/>
              <a:sym typeface="Hanken Grotesk"/>
            </a:endParaRPr>
          </a:p>
          <a:p>
            <a:pPr indent="-323850" lvl="2" marL="13716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Similar to strided but UPSAMPLES.</a:t>
            </a:r>
            <a:endParaRPr sz="1500">
              <a:solidFill>
                <a:schemeClr val="dk1"/>
              </a:solidFill>
              <a:latin typeface="Hanken Grotesk"/>
              <a:ea typeface="Hanken Grotesk"/>
              <a:cs typeface="Hanken Grotesk"/>
              <a:sym typeface="Hanken Grotesk"/>
            </a:endParaRPr>
          </a:p>
          <a:p>
            <a:pPr indent="-323850" lvl="0" marL="4572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The first layer takes uniform random values (Z) thats reshaped to 4D tensor for the generator.</a:t>
            </a:r>
            <a:endParaRPr sz="1500">
              <a:solidFill>
                <a:schemeClr val="dk1"/>
              </a:solidFill>
              <a:latin typeface="Hanken Grotesk"/>
              <a:ea typeface="Hanken Grotesk"/>
              <a:cs typeface="Hanken Grotesk"/>
              <a:sym typeface="Hanken Grotesk"/>
            </a:endParaRPr>
          </a:p>
          <a:p>
            <a:pPr indent="-323850" lvl="1" marL="9144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Discrimnator: Last layer is flattened an placed in sigmoid output indicating probability of real of fake.</a:t>
            </a:r>
            <a:endParaRPr sz="15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sz="1200">
              <a:solidFill>
                <a:schemeClr val="dk1"/>
              </a:solidFill>
              <a:latin typeface="Hanken Grotesk"/>
              <a:ea typeface="Hanken Grotesk"/>
              <a:cs typeface="Hanken Grotesk"/>
              <a:sym typeface="Hanken Grotesk"/>
            </a:endParaRPr>
          </a:p>
        </p:txBody>
      </p:sp>
      <p:pic>
        <p:nvPicPr>
          <p:cNvPr id="1325" name="Google Shape;1325;p70"/>
          <p:cNvPicPr preferRelativeResize="0"/>
          <p:nvPr/>
        </p:nvPicPr>
        <p:blipFill>
          <a:blip r:embed="rId3">
            <a:alphaModFix/>
          </a:blip>
          <a:stretch>
            <a:fillRect/>
          </a:stretch>
        </p:blipFill>
        <p:spPr>
          <a:xfrm>
            <a:off x="5454000" y="3044925"/>
            <a:ext cx="3814076" cy="195992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7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DCGans - Architecture</a:t>
            </a:r>
            <a:endParaRPr/>
          </a:p>
        </p:txBody>
      </p:sp>
      <p:sp>
        <p:nvSpPr>
          <p:cNvPr id="1331" name="Google Shape;1331;p71"/>
          <p:cNvSpPr txBox="1"/>
          <p:nvPr/>
        </p:nvSpPr>
        <p:spPr>
          <a:xfrm>
            <a:off x="478075" y="1072225"/>
            <a:ext cx="8041500" cy="3875700"/>
          </a:xfrm>
          <a:prstGeom prst="rect">
            <a:avLst/>
          </a:prstGeom>
          <a:noFill/>
          <a:ln>
            <a:noFill/>
          </a:ln>
        </p:spPr>
        <p:txBody>
          <a:bodyPr anchorCtr="0" anchor="t" bIns="91425" lIns="91425" spcFirstLastPara="1" rIns="91425" wrap="square" tIns="91425">
            <a:noAutofit/>
          </a:bodyPr>
          <a:lstStyle/>
          <a:p>
            <a:pPr indent="-323850" lvl="0" marL="4572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Use batch normalization in both the generator and the discriminator for every unit (neuron) input. </a:t>
            </a:r>
            <a:endParaRPr sz="1500">
              <a:solidFill>
                <a:schemeClr val="dk1"/>
              </a:solidFill>
              <a:latin typeface="Hanken Grotesk"/>
              <a:ea typeface="Hanken Grotesk"/>
              <a:cs typeface="Hanken Grotesk"/>
              <a:sym typeface="Hanken Grotesk"/>
            </a:endParaRPr>
          </a:p>
          <a:p>
            <a:pPr indent="-323850" lvl="1" marL="9144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NOT applied G output layer and D input layer.</a:t>
            </a:r>
            <a:endParaRPr sz="1500">
              <a:solidFill>
                <a:schemeClr val="dk1"/>
              </a:solidFill>
              <a:latin typeface="Hanken Grotesk"/>
              <a:ea typeface="Hanken Grotesk"/>
              <a:cs typeface="Hanken Grotesk"/>
              <a:sym typeface="Hanken Grotesk"/>
            </a:endParaRPr>
          </a:p>
          <a:p>
            <a:pPr indent="-323850" lvl="1" marL="9144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Helps gradients flow (deep models) and prevent generator collapse.</a:t>
            </a:r>
            <a:endParaRPr sz="1500">
              <a:solidFill>
                <a:schemeClr val="dk1"/>
              </a:solidFill>
              <a:latin typeface="Hanken Grotesk"/>
              <a:ea typeface="Hanken Grotesk"/>
              <a:cs typeface="Hanken Grotesk"/>
              <a:sym typeface="Hanken Grotesk"/>
            </a:endParaRPr>
          </a:p>
          <a:p>
            <a:pPr indent="-323850" lvl="0" marL="4572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Remove fully connected hidden layers for deeper architectures. </a:t>
            </a:r>
            <a:endParaRPr sz="1500">
              <a:solidFill>
                <a:schemeClr val="dk1"/>
              </a:solidFill>
              <a:latin typeface="Hanken Grotesk"/>
              <a:ea typeface="Hanken Grotesk"/>
              <a:cs typeface="Hanken Grotesk"/>
              <a:sym typeface="Hanken Grotesk"/>
            </a:endParaRPr>
          </a:p>
          <a:p>
            <a:pPr indent="-323850" lvl="1" marL="9144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Reduce parameters</a:t>
            </a:r>
            <a:endParaRPr sz="1500">
              <a:solidFill>
                <a:schemeClr val="dk1"/>
              </a:solidFill>
              <a:latin typeface="Hanken Grotesk"/>
              <a:ea typeface="Hanken Grotesk"/>
              <a:cs typeface="Hanken Grotesk"/>
              <a:sym typeface="Hanken Grotesk"/>
            </a:endParaRPr>
          </a:p>
          <a:p>
            <a:pPr indent="0" lvl="0" marL="914400" rtl="0" algn="l">
              <a:spcBef>
                <a:spcPts val="0"/>
              </a:spcBef>
              <a:spcAft>
                <a:spcPts val="0"/>
              </a:spcAft>
              <a:buNone/>
            </a:pPr>
            <a:r>
              <a:rPr lang="en" sz="1500">
                <a:solidFill>
                  <a:schemeClr val="dk1"/>
                </a:solidFill>
                <a:latin typeface="Hanken Grotesk"/>
                <a:ea typeface="Hanken Grotesk"/>
                <a:cs typeface="Hanken Grotesk"/>
                <a:sym typeface="Hanken Grotesk"/>
              </a:rPr>
              <a:t>GAN Impact: Allows to better learn from spatial features.</a:t>
            </a:r>
            <a:endParaRPr sz="15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sz="1500">
              <a:solidFill>
                <a:schemeClr val="dk1"/>
              </a:solidFill>
              <a:latin typeface="Hanken Grotesk"/>
              <a:ea typeface="Hanken Grotesk"/>
              <a:cs typeface="Hanken Grotesk"/>
              <a:sym typeface="Hanken Grotesk"/>
            </a:endParaRPr>
          </a:p>
          <a:p>
            <a:pPr indent="0" lvl="0" marL="457200" rtl="0" algn="l">
              <a:spcBef>
                <a:spcPts val="0"/>
              </a:spcBef>
              <a:spcAft>
                <a:spcPts val="0"/>
              </a:spcAft>
              <a:buNone/>
            </a:pPr>
            <a:r>
              <a:t/>
            </a:r>
            <a:endParaRPr sz="1500">
              <a:solidFill>
                <a:schemeClr val="dk1"/>
              </a:solidFill>
              <a:latin typeface="Hanken Grotesk"/>
              <a:ea typeface="Hanken Grotesk"/>
              <a:cs typeface="Hanken Grotesk"/>
              <a:sym typeface="Hanken Grotesk"/>
            </a:endParaRPr>
          </a:p>
          <a:p>
            <a:pPr indent="-323850" lvl="0" marL="4572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U</a:t>
            </a:r>
            <a:r>
              <a:rPr lang="en" sz="1500">
                <a:solidFill>
                  <a:schemeClr val="dk1"/>
                </a:solidFill>
                <a:latin typeface="Hanken Grotesk"/>
                <a:ea typeface="Hanken Grotesk"/>
                <a:cs typeface="Hanken Grotesk"/>
                <a:sym typeface="Hanken Grotesk"/>
              </a:rPr>
              <a:t>se ReLU activation in generator for all layers except for the output, which uses Tanh. </a:t>
            </a:r>
            <a:endParaRPr sz="1500">
              <a:solidFill>
                <a:schemeClr val="dk1"/>
              </a:solidFill>
              <a:latin typeface="Hanken Grotesk"/>
              <a:ea typeface="Hanken Grotesk"/>
              <a:cs typeface="Hanken Grotesk"/>
              <a:sym typeface="Hanken Grotesk"/>
            </a:endParaRPr>
          </a:p>
          <a:p>
            <a:pPr indent="0" lvl="0" marL="0" rtl="0" algn="l">
              <a:spcBef>
                <a:spcPts val="0"/>
              </a:spcBef>
              <a:spcAft>
                <a:spcPts val="0"/>
              </a:spcAft>
              <a:buNone/>
            </a:pPr>
            <a:r>
              <a:t/>
            </a:r>
            <a:endParaRPr sz="1500">
              <a:solidFill>
                <a:schemeClr val="dk1"/>
              </a:solidFill>
              <a:latin typeface="Hanken Grotesk"/>
              <a:ea typeface="Hanken Grotesk"/>
              <a:cs typeface="Hanken Grotesk"/>
              <a:sym typeface="Hanken Grotesk"/>
            </a:endParaRPr>
          </a:p>
          <a:p>
            <a:pPr indent="-323850" lvl="0" marL="4572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Use LeakyReLU activation in the discriminator for all layers</a:t>
            </a:r>
            <a:endParaRPr sz="1500">
              <a:solidFill>
                <a:schemeClr val="dk1"/>
              </a:solidFill>
              <a:latin typeface="Hanken Grotesk"/>
              <a:ea typeface="Hanken Grotesk"/>
              <a:cs typeface="Hanken Grotesk"/>
              <a:sym typeface="Hanken Grotesk"/>
            </a:endParaRPr>
          </a:p>
          <a:p>
            <a:pPr indent="-323850" lvl="1" marL="914400" rtl="0" algn="l">
              <a:spcBef>
                <a:spcPts val="0"/>
              </a:spcBef>
              <a:spcAft>
                <a:spcPts val="0"/>
              </a:spcAft>
              <a:buClr>
                <a:schemeClr val="dk1"/>
              </a:buClr>
              <a:buSzPts val="1500"/>
              <a:buFont typeface="Hanken Grotesk"/>
              <a:buChar char="○"/>
            </a:pPr>
            <a:r>
              <a:rPr lang="en" sz="1500">
                <a:solidFill>
                  <a:schemeClr val="dk1"/>
                </a:solidFill>
                <a:latin typeface="Hanken Grotesk"/>
                <a:ea typeface="Hanken Grotesk"/>
                <a:cs typeface="Hanken Grotesk"/>
                <a:sym typeface="Hanken Grotesk"/>
              </a:rPr>
              <a:t>Regular GAN would use maxout activation</a:t>
            </a:r>
            <a:endParaRPr sz="1500">
              <a:solidFill>
                <a:schemeClr val="dk1"/>
              </a:solidFill>
              <a:latin typeface="Hanken Grotesk"/>
              <a:ea typeface="Hanken Grotesk"/>
              <a:cs typeface="Hanken Grotesk"/>
              <a:sym typeface="Hanken Grotesk"/>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5" name="Shape 1335"/>
        <p:cNvGrpSpPr/>
        <p:nvPr/>
      </p:nvGrpSpPr>
      <p:grpSpPr>
        <a:xfrm>
          <a:off x="0" y="0"/>
          <a:ext cx="0" cy="0"/>
          <a:chOff x="0" y="0"/>
          <a:chExt cx="0" cy="0"/>
        </a:xfrm>
      </p:grpSpPr>
      <p:sp>
        <p:nvSpPr>
          <p:cNvPr id="1336" name="Google Shape;1336;p7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DCGANs - Architecture</a:t>
            </a:r>
            <a:endParaRPr/>
          </a:p>
        </p:txBody>
      </p:sp>
      <p:pic>
        <p:nvPicPr>
          <p:cNvPr id="1337" name="Google Shape;1337;p72"/>
          <p:cNvPicPr preferRelativeResize="0"/>
          <p:nvPr/>
        </p:nvPicPr>
        <p:blipFill rotWithShape="1">
          <a:blip r:embed="rId3">
            <a:alphaModFix/>
          </a:blip>
          <a:srcRect b="15704" l="0" r="0" t="0"/>
          <a:stretch/>
        </p:blipFill>
        <p:spPr>
          <a:xfrm>
            <a:off x="392200" y="1457875"/>
            <a:ext cx="8096250" cy="2143775"/>
          </a:xfrm>
          <a:prstGeom prst="rect">
            <a:avLst/>
          </a:prstGeom>
          <a:noFill/>
          <a:ln>
            <a:noFill/>
          </a:ln>
        </p:spPr>
      </p:pic>
      <p:sp>
        <p:nvSpPr>
          <p:cNvPr id="1338" name="Google Shape;1338;p72"/>
          <p:cNvSpPr txBox="1"/>
          <p:nvPr/>
        </p:nvSpPr>
        <p:spPr>
          <a:xfrm>
            <a:off x="1973625" y="3754050"/>
            <a:ext cx="6906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anken Grotesk"/>
                <a:ea typeface="Hanken Grotesk"/>
                <a:cs typeface="Hanken Grotesk"/>
                <a:sym typeface="Hanken Grotesk"/>
              </a:rPr>
              <a:t>Generator								Discriminator</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2" name="Shape 1342"/>
        <p:cNvGrpSpPr/>
        <p:nvPr/>
      </p:nvGrpSpPr>
      <p:grpSpPr>
        <a:xfrm>
          <a:off x="0" y="0"/>
          <a:ext cx="0" cy="0"/>
          <a:chOff x="0" y="0"/>
          <a:chExt cx="0" cy="0"/>
        </a:xfrm>
      </p:grpSpPr>
      <p:sp>
        <p:nvSpPr>
          <p:cNvPr id="1343" name="Google Shape;1343;p73"/>
          <p:cNvSpPr txBox="1"/>
          <p:nvPr>
            <p:ph type="title"/>
          </p:nvPr>
        </p:nvSpPr>
        <p:spPr>
          <a:xfrm>
            <a:off x="2135550" y="1857350"/>
            <a:ext cx="4872900" cy="1249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CGANs</a:t>
            </a:r>
            <a:endParaRPr/>
          </a:p>
        </p:txBody>
      </p:sp>
      <p:sp>
        <p:nvSpPr>
          <p:cNvPr id="1344" name="Google Shape;1344;p73"/>
          <p:cNvSpPr txBox="1"/>
          <p:nvPr>
            <p:ph idx="1" type="subTitle"/>
          </p:nvPr>
        </p:nvSpPr>
        <p:spPr>
          <a:xfrm>
            <a:off x="2135550" y="3106975"/>
            <a:ext cx="4872900" cy="671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Conditional GANs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7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GANs - Theory</a:t>
            </a:r>
            <a:endParaRPr/>
          </a:p>
        </p:txBody>
      </p:sp>
      <p:sp>
        <p:nvSpPr>
          <p:cNvPr id="1350" name="Google Shape;1350;p74"/>
          <p:cNvSpPr txBox="1"/>
          <p:nvPr/>
        </p:nvSpPr>
        <p:spPr>
          <a:xfrm>
            <a:off x="613150" y="1167600"/>
            <a:ext cx="4275900" cy="347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accent3"/>
              </a:solidFill>
            </a:endParaRPr>
          </a:p>
          <a:p>
            <a:pPr indent="-336550" lvl="0" marL="457200" rtl="0" algn="l">
              <a:lnSpc>
                <a:spcPct val="115000"/>
              </a:lnSpc>
              <a:spcBef>
                <a:spcPts val="0"/>
              </a:spcBef>
              <a:spcAft>
                <a:spcPts val="0"/>
              </a:spcAft>
              <a:buClr>
                <a:schemeClr val="accent3"/>
              </a:buClr>
              <a:buSzPts val="1700"/>
              <a:buChar char="-"/>
            </a:pPr>
            <a:r>
              <a:rPr lang="en" sz="1700">
                <a:solidFill>
                  <a:schemeClr val="accent3"/>
                </a:solidFill>
              </a:rPr>
              <a:t>GANs do not allow for control of output type</a:t>
            </a:r>
            <a:endParaRPr sz="1700">
              <a:solidFill>
                <a:schemeClr val="accent3"/>
              </a:solidFill>
            </a:endParaRPr>
          </a:p>
          <a:p>
            <a:pPr indent="-336550" lvl="0" marL="457200" rtl="0" algn="l">
              <a:lnSpc>
                <a:spcPct val="115000"/>
              </a:lnSpc>
              <a:spcBef>
                <a:spcPts val="0"/>
              </a:spcBef>
              <a:spcAft>
                <a:spcPts val="0"/>
              </a:spcAft>
              <a:buClr>
                <a:schemeClr val="accent3"/>
              </a:buClr>
              <a:buSzPts val="1700"/>
              <a:buChar char="-"/>
            </a:pPr>
            <a:r>
              <a:rPr lang="en" sz="1700">
                <a:solidFill>
                  <a:schemeClr val="accent3"/>
                </a:solidFill>
              </a:rPr>
              <a:t>Introduce conditional variables in addition to the noise distribution in order to allow control of outputs</a:t>
            </a:r>
            <a:endParaRPr sz="1700">
              <a:solidFill>
                <a:schemeClr val="accent3"/>
              </a:solidFill>
            </a:endParaRPr>
          </a:p>
          <a:p>
            <a:pPr indent="-336550" lvl="0" marL="457200" rtl="0" algn="l">
              <a:lnSpc>
                <a:spcPct val="115000"/>
              </a:lnSpc>
              <a:spcBef>
                <a:spcPts val="0"/>
              </a:spcBef>
              <a:spcAft>
                <a:spcPts val="0"/>
              </a:spcAft>
              <a:buClr>
                <a:schemeClr val="accent3"/>
              </a:buClr>
              <a:buSzPts val="1700"/>
              <a:buChar char="-"/>
            </a:pPr>
            <a:r>
              <a:rPr lang="en" sz="1700">
                <a:solidFill>
                  <a:schemeClr val="accent3"/>
                </a:solidFill>
              </a:rPr>
              <a:t>Goal: Generate synthetic data conditioned on conditional variables</a:t>
            </a:r>
            <a:endParaRPr sz="1700">
              <a:solidFill>
                <a:schemeClr val="accent3"/>
              </a:solidFill>
            </a:endParaRPr>
          </a:p>
          <a:p>
            <a:pPr indent="0" lvl="0" marL="0" rtl="0" algn="l">
              <a:lnSpc>
                <a:spcPct val="115000"/>
              </a:lnSpc>
              <a:spcBef>
                <a:spcPts val="0"/>
              </a:spcBef>
              <a:spcAft>
                <a:spcPts val="0"/>
              </a:spcAft>
              <a:buNone/>
            </a:pPr>
            <a:r>
              <a:t/>
            </a:r>
            <a:endParaRPr sz="1100">
              <a:solidFill>
                <a:schemeClr val="accent3"/>
              </a:solidFill>
            </a:endParaRPr>
          </a:p>
        </p:txBody>
      </p:sp>
      <p:pic>
        <p:nvPicPr>
          <p:cNvPr id="1351" name="Google Shape;1351;p74"/>
          <p:cNvPicPr preferRelativeResize="0"/>
          <p:nvPr/>
        </p:nvPicPr>
        <p:blipFill>
          <a:blip r:embed="rId3">
            <a:alphaModFix/>
          </a:blip>
          <a:stretch>
            <a:fillRect/>
          </a:stretch>
        </p:blipFill>
        <p:spPr>
          <a:xfrm>
            <a:off x="5102800" y="1017725"/>
            <a:ext cx="4041200" cy="2985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7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GANs - Algorithm</a:t>
            </a:r>
            <a:endParaRPr/>
          </a:p>
        </p:txBody>
      </p:sp>
      <p:sp>
        <p:nvSpPr>
          <p:cNvPr id="1357" name="Google Shape;1357;p75"/>
          <p:cNvSpPr txBox="1"/>
          <p:nvPr/>
        </p:nvSpPr>
        <p:spPr>
          <a:xfrm>
            <a:off x="720000" y="1180800"/>
            <a:ext cx="6107400" cy="347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accent3"/>
              </a:solidFill>
            </a:endParaRPr>
          </a:p>
          <a:p>
            <a:pPr indent="-311150" lvl="0" marL="457200" rtl="0" algn="l">
              <a:lnSpc>
                <a:spcPct val="115000"/>
              </a:lnSpc>
              <a:spcBef>
                <a:spcPts val="0"/>
              </a:spcBef>
              <a:spcAft>
                <a:spcPts val="0"/>
              </a:spcAft>
              <a:buClr>
                <a:schemeClr val="accent3"/>
              </a:buClr>
              <a:buSzPts val="1300"/>
              <a:buChar char="-"/>
            </a:pPr>
            <a:r>
              <a:rPr lang="en" sz="1300">
                <a:solidFill>
                  <a:schemeClr val="accent3"/>
                </a:solidFill>
              </a:rPr>
              <a:t>Addition of conditional variable, could be any kind of auxiliary information, such as class labels or data from other modalities</a:t>
            </a:r>
            <a:endParaRPr sz="1300">
              <a:solidFill>
                <a:schemeClr val="accent3"/>
              </a:solidFill>
            </a:endParaRPr>
          </a:p>
          <a:p>
            <a:pPr indent="-311150" lvl="0" marL="457200" rtl="0" algn="l">
              <a:lnSpc>
                <a:spcPct val="115000"/>
              </a:lnSpc>
              <a:spcBef>
                <a:spcPts val="0"/>
              </a:spcBef>
              <a:spcAft>
                <a:spcPts val="0"/>
              </a:spcAft>
              <a:buClr>
                <a:schemeClr val="accent3"/>
              </a:buClr>
              <a:buSzPts val="1300"/>
              <a:buChar char="-"/>
            </a:pPr>
            <a:r>
              <a:rPr lang="en" sz="1300">
                <a:solidFill>
                  <a:schemeClr val="accent3"/>
                </a:solidFill>
              </a:rPr>
              <a:t>Perform the conditioning by feeding y into the both the discriminator and generator as additional input layer</a:t>
            </a:r>
            <a:endParaRPr sz="1300">
              <a:solidFill>
                <a:schemeClr val="accent3"/>
              </a:solidFill>
            </a:endParaRPr>
          </a:p>
          <a:p>
            <a:pPr indent="-311150" lvl="0" marL="457200" rtl="0" algn="l">
              <a:lnSpc>
                <a:spcPct val="115000"/>
              </a:lnSpc>
              <a:spcBef>
                <a:spcPts val="0"/>
              </a:spcBef>
              <a:spcAft>
                <a:spcPts val="0"/>
              </a:spcAft>
              <a:buClr>
                <a:schemeClr val="accent3"/>
              </a:buClr>
              <a:buSzPts val="1300"/>
              <a:buChar char="-"/>
            </a:pPr>
            <a:r>
              <a:rPr lang="en" sz="1300">
                <a:solidFill>
                  <a:schemeClr val="accent3"/>
                </a:solidFill>
              </a:rPr>
              <a:t>Generator: noise p</a:t>
            </a:r>
            <a:r>
              <a:rPr baseline="-25000" lang="en" sz="1300">
                <a:solidFill>
                  <a:schemeClr val="accent3"/>
                </a:solidFill>
              </a:rPr>
              <a:t>z</a:t>
            </a:r>
            <a:r>
              <a:rPr lang="en" sz="1300">
                <a:solidFill>
                  <a:schemeClr val="accent3"/>
                </a:solidFill>
              </a:rPr>
              <a:t>(z), and y are combined in joint hidden representation</a:t>
            </a:r>
            <a:endParaRPr sz="1300">
              <a:solidFill>
                <a:schemeClr val="accent3"/>
              </a:solidFill>
            </a:endParaRPr>
          </a:p>
          <a:p>
            <a:pPr indent="-311150" lvl="0" marL="457200" rtl="0" algn="l">
              <a:lnSpc>
                <a:spcPct val="115000"/>
              </a:lnSpc>
              <a:spcBef>
                <a:spcPts val="0"/>
              </a:spcBef>
              <a:spcAft>
                <a:spcPts val="0"/>
              </a:spcAft>
              <a:buClr>
                <a:schemeClr val="accent3"/>
              </a:buClr>
              <a:buSzPts val="1300"/>
              <a:buChar char="-"/>
            </a:pPr>
            <a:r>
              <a:rPr lang="en" sz="1300">
                <a:solidFill>
                  <a:schemeClr val="accent3"/>
                </a:solidFill>
              </a:rPr>
              <a:t>Discriminator: x and y are presented as inputs and to a discriminative function allow the specification of a characteristic</a:t>
            </a:r>
            <a:endParaRPr sz="1300">
              <a:solidFill>
                <a:schemeClr val="accent3"/>
              </a:solidFill>
            </a:endParaRPr>
          </a:p>
          <a:p>
            <a:pPr indent="-311150" lvl="0" marL="457200" rtl="0" algn="l">
              <a:lnSpc>
                <a:spcPct val="115000"/>
              </a:lnSpc>
              <a:spcBef>
                <a:spcPts val="0"/>
              </a:spcBef>
              <a:spcAft>
                <a:spcPts val="0"/>
              </a:spcAft>
              <a:buClr>
                <a:schemeClr val="accent3"/>
              </a:buClr>
              <a:buSzPts val="1300"/>
              <a:buChar char="-"/>
            </a:pPr>
            <a:r>
              <a:rPr lang="en" sz="1300">
                <a:solidFill>
                  <a:schemeClr val="accent3"/>
                </a:solidFill>
              </a:rPr>
              <a:t>Goal: make synthetic data indistinguishable from real data to the discriminator given conditional variables</a:t>
            </a:r>
            <a:endParaRPr sz="1300">
              <a:solidFill>
                <a:schemeClr val="accent3"/>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sp>
        <p:nvSpPr>
          <p:cNvPr id="1362" name="Google Shape;1362;p7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lang="en"/>
              <a:t>Conditional GANs - Architecture</a:t>
            </a:r>
            <a:endParaRPr/>
          </a:p>
        </p:txBody>
      </p:sp>
      <p:pic>
        <p:nvPicPr>
          <p:cNvPr id="1363" name="Google Shape;1363;p76"/>
          <p:cNvPicPr preferRelativeResize="0"/>
          <p:nvPr/>
        </p:nvPicPr>
        <p:blipFill>
          <a:blip r:embed="rId3">
            <a:alphaModFix/>
          </a:blip>
          <a:stretch>
            <a:fillRect/>
          </a:stretch>
        </p:blipFill>
        <p:spPr>
          <a:xfrm>
            <a:off x="1938975" y="1017725"/>
            <a:ext cx="5266053" cy="38209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3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Supervised vs. Unsupervised Learning</a:t>
            </a:r>
            <a:endParaRPr/>
          </a:p>
        </p:txBody>
      </p:sp>
      <p:pic>
        <p:nvPicPr>
          <p:cNvPr id="697" name="Google Shape;697;p32"/>
          <p:cNvPicPr preferRelativeResize="0"/>
          <p:nvPr/>
        </p:nvPicPr>
        <p:blipFill>
          <a:blip r:embed="rId3">
            <a:alphaModFix/>
          </a:blip>
          <a:stretch>
            <a:fillRect/>
          </a:stretch>
        </p:blipFill>
        <p:spPr>
          <a:xfrm>
            <a:off x="3002275" y="2469075"/>
            <a:ext cx="1923675" cy="1607350"/>
          </a:xfrm>
          <a:prstGeom prst="rect">
            <a:avLst/>
          </a:prstGeom>
          <a:noFill/>
          <a:ln>
            <a:noFill/>
          </a:ln>
        </p:spPr>
      </p:pic>
      <p:pic>
        <p:nvPicPr>
          <p:cNvPr id="698" name="Google Shape;698;p32"/>
          <p:cNvPicPr preferRelativeResize="0"/>
          <p:nvPr/>
        </p:nvPicPr>
        <p:blipFill>
          <a:blip r:embed="rId4">
            <a:alphaModFix/>
          </a:blip>
          <a:stretch>
            <a:fillRect/>
          </a:stretch>
        </p:blipFill>
        <p:spPr>
          <a:xfrm>
            <a:off x="7564650" y="2108800"/>
            <a:ext cx="1231075" cy="1384975"/>
          </a:xfrm>
          <a:prstGeom prst="rect">
            <a:avLst/>
          </a:prstGeom>
          <a:noFill/>
          <a:ln>
            <a:noFill/>
          </a:ln>
        </p:spPr>
      </p:pic>
      <p:sp>
        <p:nvSpPr>
          <p:cNvPr id="699" name="Google Shape;699;p32"/>
          <p:cNvSpPr txBox="1"/>
          <p:nvPr>
            <p:ph idx="3" type="subTitle"/>
          </p:nvPr>
        </p:nvSpPr>
        <p:spPr>
          <a:xfrm>
            <a:off x="1028438" y="1257328"/>
            <a:ext cx="3189600" cy="860700"/>
          </a:xfrm>
          <a:prstGeom prst="rect">
            <a:avLst/>
          </a:prstGeom>
        </p:spPr>
        <p:txBody>
          <a:bodyPr anchorCtr="0" anchor="b" bIns="91425" lIns="91425" spcFirstLastPara="1" rIns="91425" wrap="square" tIns="91425">
            <a:noAutofit/>
          </a:bodyPr>
          <a:lstStyle/>
          <a:p>
            <a:pPr indent="0" lvl="0" marL="0" rtl="0" algn="l">
              <a:spcBef>
                <a:spcPts val="1200"/>
              </a:spcBef>
              <a:spcAft>
                <a:spcPts val="0"/>
              </a:spcAft>
              <a:buNone/>
            </a:pPr>
            <a:r>
              <a:rPr lang="en">
                <a:solidFill>
                  <a:schemeClr val="lt1"/>
                </a:solidFill>
              </a:rPr>
              <a:t>Supervised Learning</a:t>
            </a:r>
            <a:endParaRPr>
              <a:solidFill>
                <a:schemeClr val="lt1"/>
              </a:solidFill>
            </a:endParaRPr>
          </a:p>
        </p:txBody>
      </p:sp>
      <p:sp>
        <p:nvSpPr>
          <p:cNvPr id="700" name="Google Shape;700;p32"/>
          <p:cNvSpPr txBox="1"/>
          <p:nvPr>
            <p:ph idx="1" type="subTitle"/>
          </p:nvPr>
        </p:nvSpPr>
        <p:spPr>
          <a:xfrm>
            <a:off x="4925949" y="1963700"/>
            <a:ext cx="3498000" cy="26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Examples of UL problems:</a:t>
            </a:r>
            <a:endParaRPr u="sng"/>
          </a:p>
          <a:p>
            <a:pPr indent="-304800" lvl="0" marL="457200" rtl="0" algn="l">
              <a:spcBef>
                <a:spcPts val="1000"/>
              </a:spcBef>
              <a:spcAft>
                <a:spcPts val="0"/>
              </a:spcAft>
              <a:buSzPts val="1200"/>
              <a:buChar char="●"/>
            </a:pPr>
            <a:r>
              <a:rPr lang="en"/>
              <a:t>clustering </a:t>
            </a:r>
            <a:endParaRPr/>
          </a:p>
          <a:p>
            <a:pPr indent="-304800" lvl="0" marL="457200" rtl="0" algn="l">
              <a:spcBef>
                <a:spcPts val="1000"/>
              </a:spcBef>
              <a:spcAft>
                <a:spcPts val="0"/>
              </a:spcAft>
              <a:buSzPts val="1200"/>
              <a:buChar char="●"/>
            </a:pPr>
            <a:r>
              <a:rPr lang="en"/>
              <a:t>generative modeling</a:t>
            </a:r>
            <a:endParaRPr/>
          </a:p>
          <a:p>
            <a:pPr indent="0" lvl="0" marL="0" rtl="0" algn="l">
              <a:spcBef>
                <a:spcPts val="1000"/>
              </a:spcBef>
              <a:spcAft>
                <a:spcPts val="0"/>
              </a:spcAft>
              <a:buNone/>
            </a:pPr>
            <a:r>
              <a:rPr lang="en" u="sng"/>
              <a:t>UL Algorithms:</a:t>
            </a:r>
            <a:endParaRPr u="sng"/>
          </a:p>
          <a:p>
            <a:pPr indent="-304800" lvl="0" marL="457200" marR="0" rtl="0" algn="l">
              <a:lnSpc>
                <a:spcPct val="100000"/>
              </a:lnSpc>
              <a:spcBef>
                <a:spcPts val="1000"/>
              </a:spcBef>
              <a:spcAft>
                <a:spcPts val="0"/>
              </a:spcAft>
              <a:buSzPts val="1200"/>
              <a:buChar char="●"/>
            </a:pPr>
            <a:r>
              <a:rPr lang="en"/>
              <a:t>K-means</a:t>
            </a:r>
            <a:endParaRPr/>
          </a:p>
          <a:p>
            <a:pPr indent="-304800" lvl="0" marL="457200" marR="0" rtl="0" algn="l">
              <a:lnSpc>
                <a:spcPct val="100000"/>
              </a:lnSpc>
              <a:spcBef>
                <a:spcPts val="1000"/>
              </a:spcBef>
              <a:spcAft>
                <a:spcPts val="0"/>
              </a:spcAft>
              <a:buSzPts val="1200"/>
              <a:buChar char="●"/>
            </a:pPr>
            <a:r>
              <a:rPr lang="en"/>
              <a:t>Generative Adversarial Networks</a:t>
            </a:r>
            <a:endParaRPr/>
          </a:p>
          <a:p>
            <a:pPr indent="0" lvl="0" marL="0" rtl="0" algn="l">
              <a:spcBef>
                <a:spcPts val="1000"/>
              </a:spcBef>
              <a:spcAft>
                <a:spcPts val="0"/>
              </a:spcAft>
              <a:buNone/>
            </a:pPr>
            <a:r>
              <a:t/>
            </a:r>
            <a:endParaRPr/>
          </a:p>
        </p:txBody>
      </p:sp>
      <p:sp>
        <p:nvSpPr>
          <p:cNvPr id="701" name="Google Shape;701;p32"/>
          <p:cNvSpPr txBox="1"/>
          <p:nvPr>
            <p:ph idx="2" type="subTitle"/>
          </p:nvPr>
        </p:nvSpPr>
        <p:spPr>
          <a:xfrm>
            <a:off x="1028438" y="1963711"/>
            <a:ext cx="3502200" cy="26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t>Examples of SL problems:</a:t>
            </a:r>
            <a:endParaRPr u="sng"/>
          </a:p>
          <a:p>
            <a:pPr indent="-304800" lvl="0" marL="457200" rtl="0" algn="l">
              <a:spcBef>
                <a:spcPts val="1000"/>
              </a:spcBef>
              <a:spcAft>
                <a:spcPts val="0"/>
              </a:spcAft>
              <a:buSzPts val="1200"/>
              <a:buChar char="●"/>
            </a:pPr>
            <a:r>
              <a:rPr lang="en"/>
              <a:t>Classification</a:t>
            </a:r>
            <a:endParaRPr/>
          </a:p>
          <a:p>
            <a:pPr indent="-304800" lvl="0" marL="457200" rtl="0" algn="l">
              <a:spcBef>
                <a:spcPts val="1000"/>
              </a:spcBef>
              <a:spcAft>
                <a:spcPts val="0"/>
              </a:spcAft>
              <a:buSzPts val="1200"/>
              <a:buChar char="●"/>
            </a:pPr>
            <a:r>
              <a:rPr lang="en"/>
              <a:t>Regression</a:t>
            </a:r>
            <a:endParaRPr/>
          </a:p>
          <a:p>
            <a:pPr indent="0" lvl="0" marL="0" rtl="0" algn="l">
              <a:spcBef>
                <a:spcPts val="1000"/>
              </a:spcBef>
              <a:spcAft>
                <a:spcPts val="0"/>
              </a:spcAft>
              <a:buNone/>
            </a:pPr>
            <a:r>
              <a:rPr lang="en" u="sng"/>
              <a:t>SL Algorithms:</a:t>
            </a:r>
            <a:endParaRPr u="sng"/>
          </a:p>
          <a:p>
            <a:pPr indent="-304800" lvl="0" marL="457200" marR="0" rtl="0" algn="l">
              <a:lnSpc>
                <a:spcPct val="100000"/>
              </a:lnSpc>
              <a:spcBef>
                <a:spcPts val="1000"/>
              </a:spcBef>
              <a:spcAft>
                <a:spcPts val="0"/>
              </a:spcAft>
              <a:buSzPts val="1200"/>
              <a:buChar char="●"/>
            </a:pPr>
            <a:r>
              <a:rPr lang="en"/>
              <a:t>Logistic Regression</a:t>
            </a:r>
            <a:endParaRPr/>
          </a:p>
          <a:p>
            <a:pPr indent="-304800" lvl="0" marL="457200" marR="0" rtl="0" algn="l">
              <a:lnSpc>
                <a:spcPct val="100000"/>
              </a:lnSpc>
              <a:spcBef>
                <a:spcPts val="1000"/>
              </a:spcBef>
              <a:spcAft>
                <a:spcPts val="1000"/>
              </a:spcAft>
              <a:buSzPts val="1200"/>
              <a:buChar char="●"/>
            </a:pPr>
            <a:r>
              <a:rPr lang="en"/>
              <a:t>Random Forest</a:t>
            </a:r>
            <a:endParaRPr/>
          </a:p>
        </p:txBody>
      </p:sp>
      <p:sp>
        <p:nvSpPr>
          <p:cNvPr id="702" name="Google Shape;702;p32"/>
          <p:cNvSpPr txBox="1"/>
          <p:nvPr>
            <p:ph idx="4" type="subTitle"/>
          </p:nvPr>
        </p:nvSpPr>
        <p:spPr>
          <a:xfrm>
            <a:off x="4925975" y="1257325"/>
            <a:ext cx="3557700" cy="86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Unsupervised Learning</a:t>
            </a:r>
            <a:endParaRPr>
              <a:solidFill>
                <a:schemeClr val="lt1"/>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7" name="Shape 1367"/>
        <p:cNvGrpSpPr/>
        <p:nvPr/>
      </p:nvGrpSpPr>
      <p:grpSpPr>
        <a:xfrm>
          <a:off x="0" y="0"/>
          <a:ext cx="0" cy="0"/>
          <a:chOff x="0" y="0"/>
          <a:chExt cx="0" cy="0"/>
        </a:xfrm>
      </p:grpSpPr>
      <p:sp>
        <p:nvSpPr>
          <p:cNvPr id="1368" name="Google Shape;1368;p7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GANs -  Loss function</a:t>
            </a:r>
            <a:endParaRPr/>
          </a:p>
        </p:txBody>
      </p:sp>
      <p:sp>
        <p:nvSpPr>
          <p:cNvPr id="1369" name="Google Shape;1369;p77"/>
          <p:cNvSpPr txBox="1"/>
          <p:nvPr/>
        </p:nvSpPr>
        <p:spPr>
          <a:xfrm>
            <a:off x="720000" y="1180800"/>
            <a:ext cx="6687300" cy="347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accent3"/>
              </a:solidFill>
            </a:endParaRPr>
          </a:p>
          <a:p>
            <a:pPr indent="0" lvl="0" marL="457200" rtl="0" algn="l">
              <a:lnSpc>
                <a:spcPct val="115000"/>
              </a:lnSpc>
              <a:spcBef>
                <a:spcPts val="0"/>
              </a:spcBef>
              <a:spcAft>
                <a:spcPts val="0"/>
              </a:spcAft>
              <a:buNone/>
            </a:pPr>
            <a:r>
              <a:rPr lang="en" sz="1100">
                <a:solidFill>
                  <a:schemeClr val="accent3"/>
                </a:solidFill>
              </a:rPr>
              <a:t>GAN Loss Function</a:t>
            </a:r>
            <a:endParaRPr sz="1100">
              <a:solidFill>
                <a:schemeClr val="accent3"/>
              </a:solidFill>
            </a:endParaRPr>
          </a:p>
          <a:p>
            <a:pPr indent="0" lvl="0" marL="457200" rtl="0" algn="l">
              <a:lnSpc>
                <a:spcPct val="115000"/>
              </a:lnSpc>
              <a:spcBef>
                <a:spcPts val="0"/>
              </a:spcBef>
              <a:spcAft>
                <a:spcPts val="0"/>
              </a:spcAft>
              <a:buNone/>
            </a:pPr>
            <a:r>
              <a:t/>
            </a:r>
            <a:endParaRPr sz="1100">
              <a:solidFill>
                <a:schemeClr val="accent3"/>
              </a:solidFill>
            </a:endParaRPr>
          </a:p>
          <a:p>
            <a:pPr indent="0" lvl="0" marL="457200" rtl="0" algn="l">
              <a:lnSpc>
                <a:spcPct val="115000"/>
              </a:lnSpc>
              <a:spcBef>
                <a:spcPts val="0"/>
              </a:spcBef>
              <a:spcAft>
                <a:spcPts val="0"/>
              </a:spcAft>
              <a:buNone/>
            </a:pPr>
            <a:r>
              <a:t/>
            </a:r>
            <a:endParaRPr sz="1100">
              <a:solidFill>
                <a:schemeClr val="accent3"/>
              </a:solidFill>
            </a:endParaRPr>
          </a:p>
          <a:p>
            <a:pPr indent="0" lvl="0" marL="457200" rtl="0" algn="l">
              <a:lnSpc>
                <a:spcPct val="115000"/>
              </a:lnSpc>
              <a:spcBef>
                <a:spcPts val="0"/>
              </a:spcBef>
              <a:spcAft>
                <a:spcPts val="0"/>
              </a:spcAft>
              <a:buNone/>
            </a:pPr>
            <a:r>
              <a:t/>
            </a:r>
            <a:endParaRPr sz="1100">
              <a:solidFill>
                <a:schemeClr val="accent3"/>
              </a:solidFill>
            </a:endParaRPr>
          </a:p>
          <a:p>
            <a:pPr indent="0" lvl="0" marL="457200" rtl="0" algn="l">
              <a:lnSpc>
                <a:spcPct val="115000"/>
              </a:lnSpc>
              <a:spcBef>
                <a:spcPts val="0"/>
              </a:spcBef>
              <a:spcAft>
                <a:spcPts val="0"/>
              </a:spcAft>
              <a:buNone/>
            </a:pPr>
            <a:r>
              <a:t/>
            </a:r>
            <a:endParaRPr sz="1100">
              <a:solidFill>
                <a:schemeClr val="accent3"/>
              </a:solidFill>
            </a:endParaRPr>
          </a:p>
          <a:p>
            <a:pPr indent="0" lvl="0" marL="457200" rtl="0" algn="l">
              <a:lnSpc>
                <a:spcPct val="115000"/>
              </a:lnSpc>
              <a:spcBef>
                <a:spcPts val="0"/>
              </a:spcBef>
              <a:spcAft>
                <a:spcPts val="0"/>
              </a:spcAft>
              <a:buNone/>
            </a:pPr>
            <a:r>
              <a:rPr lang="en" sz="1100">
                <a:solidFill>
                  <a:schemeClr val="accent3"/>
                </a:solidFill>
              </a:rPr>
              <a:t>CGAN Loss Function</a:t>
            </a:r>
            <a:endParaRPr sz="1100">
              <a:solidFill>
                <a:schemeClr val="accent3"/>
              </a:solidFill>
            </a:endParaRPr>
          </a:p>
          <a:p>
            <a:pPr indent="0" lvl="0" marL="457200" rtl="0" algn="l">
              <a:lnSpc>
                <a:spcPct val="115000"/>
              </a:lnSpc>
              <a:spcBef>
                <a:spcPts val="0"/>
              </a:spcBef>
              <a:spcAft>
                <a:spcPts val="0"/>
              </a:spcAft>
              <a:buNone/>
            </a:pPr>
            <a:r>
              <a:t/>
            </a:r>
            <a:endParaRPr sz="1100">
              <a:solidFill>
                <a:schemeClr val="accent3"/>
              </a:solidFill>
            </a:endParaRPr>
          </a:p>
          <a:p>
            <a:pPr indent="0" lvl="0" marL="457200" rtl="0" algn="l">
              <a:lnSpc>
                <a:spcPct val="115000"/>
              </a:lnSpc>
              <a:spcBef>
                <a:spcPts val="0"/>
              </a:spcBef>
              <a:spcAft>
                <a:spcPts val="0"/>
              </a:spcAft>
              <a:buNone/>
            </a:pPr>
            <a:r>
              <a:t/>
            </a:r>
            <a:endParaRPr sz="1100">
              <a:solidFill>
                <a:schemeClr val="accent3"/>
              </a:solidFill>
            </a:endParaRPr>
          </a:p>
          <a:p>
            <a:pPr indent="0" lvl="0" marL="457200" rtl="0" algn="l">
              <a:lnSpc>
                <a:spcPct val="115000"/>
              </a:lnSpc>
              <a:spcBef>
                <a:spcPts val="0"/>
              </a:spcBef>
              <a:spcAft>
                <a:spcPts val="0"/>
              </a:spcAft>
              <a:buNone/>
            </a:pPr>
            <a:r>
              <a:t/>
            </a:r>
            <a:endParaRPr sz="1100">
              <a:solidFill>
                <a:schemeClr val="accent3"/>
              </a:solidFill>
            </a:endParaRPr>
          </a:p>
          <a:p>
            <a:pPr indent="0" lvl="0" marL="0" rtl="0" algn="l">
              <a:lnSpc>
                <a:spcPct val="115000"/>
              </a:lnSpc>
              <a:spcBef>
                <a:spcPts val="0"/>
              </a:spcBef>
              <a:spcAft>
                <a:spcPts val="0"/>
              </a:spcAft>
              <a:buNone/>
            </a:pPr>
            <a:r>
              <a:t/>
            </a:r>
            <a:endParaRPr sz="1100">
              <a:solidFill>
                <a:schemeClr val="accent3"/>
              </a:solidFill>
            </a:endParaRPr>
          </a:p>
          <a:p>
            <a:pPr indent="-298450" lvl="0" marL="457200" rtl="0" algn="l">
              <a:lnSpc>
                <a:spcPct val="115000"/>
              </a:lnSpc>
              <a:spcBef>
                <a:spcPts val="0"/>
              </a:spcBef>
              <a:spcAft>
                <a:spcPts val="0"/>
              </a:spcAft>
              <a:buClr>
                <a:schemeClr val="accent3"/>
              </a:buClr>
              <a:buSzPts val="1100"/>
              <a:buChar char="-"/>
            </a:pPr>
            <a:r>
              <a:rPr lang="en" sz="1100">
                <a:solidFill>
                  <a:schemeClr val="accent3"/>
                </a:solidFill>
              </a:rPr>
              <a:t>Similar to GAN loss function, added we take into account the condition y, when calculating the loss for each part</a:t>
            </a:r>
            <a:endParaRPr sz="1100">
              <a:solidFill>
                <a:schemeClr val="accent3"/>
              </a:solidFill>
            </a:endParaRPr>
          </a:p>
          <a:p>
            <a:pPr indent="0" lvl="0" marL="457200" rtl="0" algn="l">
              <a:lnSpc>
                <a:spcPct val="115000"/>
              </a:lnSpc>
              <a:spcBef>
                <a:spcPts val="0"/>
              </a:spcBef>
              <a:spcAft>
                <a:spcPts val="0"/>
              </a:spcAft>
              <a:buNone/>
            </a:pPr>
            <a:r>
              <a:t/>
            </a:r>
            <a:endParaRPr sz="1100">
              <a:solidFill>
                <a:schemeClr val="accent3"/>
              </a:solidFill>
            </a:endParaRPr>
          </a:p>
        </p:txBody>
      </p:sp>
      <p:pic>
        <p:nvPicPr>
          <p:cNvPr id="1370" name="Google Shape;1370;p77"/>
          <p:cNvPicPr preferRelativeResize="0"/>
          <p:nvPr/>
        </p:nvPicPr>
        <p:blipFill>
          <a:blip r:embed="rId3">
            <a:alphaModFix/>
          </a:blip>
          <a:stretch>
            <a:fillRect/>
          </a:stretch>
        </p:blipFill>
        <p:spPr>
          <a:xfrm>
            <a:off x="774325" y="1760400"/>
            <a:ext cx="7595349" cy="432350"/>
          </a:xfrm>
          <a:prstGeom prst="rect">
            <a:avLst/>
          </a:prstGeom>
          <a:noFill/>
          <a:ln>
            <a:noFill/>
          </a:ln>
        </p:spPr>
      </p:pic>
      <p:pic>
        <p:nvPicPr>
          <p:cNvPr id="1371" name="Google Shape;1371;p77"/>
          <p:cNvPicPr preferRelativeResize="0"/>
          <p:nvPr/>
        </p:nvPicPr>
        <p:blipFill>
          <a:blip r:embed="rId4">
            <a:alphaModFix/>
          </a:blip>
          <a:stretch>
            <a:fillRect/>
          </a:stretch>
        </p:blipFill>
        <p:spPr>
          <a:xfrm>
            <a:off x="774327" y="2704475"/>
            <a:ext cx="7595361" cy="4323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sp>
        <p:nvSpPr>
          <p:cNvPr id="1376" name="Google Shape;1376;p7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GANs -  Training</a:t>
            </a:r>
            <a:endParaRPr/>
          </a:p>
        </p:txBody>
      </p:sp>
      <p:sp>
        <p:nvSpPr>
          <p:cNvPr id="1377" name="Google Shape;1377;p78"/>
          <p:cNvSpPr txBox="1"/>
          <p:nvPr/>
        </p:nvSpPr>
        <p:spPr>
          <a:xfrm>
            <a:off x="720000" y="1180800"/>
            <a:ext cx="6687300" cy="347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accent3"/>
              </a:solidFill>
            </a:endParaRPr>
          </a:p>
          <a:p>
            <a:pPr indent="-298450" lvl="0" marL="457200" rtl="0" algn="l">
              <a:lnSpc>
                <a:spcPct val="115000"/>
              </a:lnSpc>
              <a:spcBef>
                <a:spcPts val="0"/>
              </a:spcBef>
              <a:spcAft>
                <a:spcPts val="0"/>
              </a:spcAft>
              <a:buClr>
                <a:schemeClr val="accent3"/>
              </a:buClr>
              <a:buSzPts val="1100"/>
              <a:buChar char="-"/>
            </a:pPr>
            <a:r>
              <a:rPr lang="en" sz="1100">
                <a:solidFill>
                  <a:schemeClr val="accent3"/>
                </a:solidFill>
              </a:rPr>
              <a:t>Generator and Discriminator trained in </a:t>
            </a:r>
            <a:r>
              <a:rPr lang="en" sz="1100">
                <a:solidFill>
                  <a:schemeClr val="accent3"/>
                </a:solidFill>
              </a:rPr>
              <a:t>tandem</a:t>
            </a:r>
            <a:r>
              <a:rPr lang="en" sz="1100">
                <a:solidFill>
                  <a:schemeClr val="accent3"/>
                </a:solidFill>
              </a:rPr>
              <a:t> iteratively using back </a:t>
            </a:r>
            <a:r>
              <a:rPr lang="en" sz="1100">
                <a:solidFill>
                  <a:schemeClr val="accent3"/>
                </a:solidFill>
              </a:rPr>
              <a:t>propagation</a:t>
            </a:r>
            <a:endParaRPr sz="1100">
              <a:solidFill>
                <a:schemeClr val="accent3"/>
              </a:solidFill>
            </a:endParaRPr>
          </a:p>
          <a:p>
            <a:pPr indent="0" lvl="0" marL="0" rtl="0" algn="l">
              <a:lnSpc>
                <a:spcPct val="115000"/>
              </a:lnSpc>
              <a:spcBef>
                <a:spcPts val="0"/>
              </a:spcBef>
              <a:spcAft>
                <a:spcPts val="0"/>
              </a:spcAft>
              <a:buNone/>
            </a:pPr>
            <a:r>
              <a:t/>
            </a:r>
            <a:endParaRPr sz="1100">
              <a:solidFill>
                <a:schemeClr val="accent3"/>
              </a:solidFill>
            </a:endParaRPr>
          </a:p>
          <a:p>
            <a:pPr indent="-298450" lvl="0" marL="457200" rtl="0" algn="l">
              <a:lnSpc>
                <a:spcPct val="115000"/>
              </a:lnSpc>
              <a:spcBef>
                <a:spcPts val="0"/>
              </a:spcBef>
              <a:spcAft>
                <a:spcPts val="0"/>
              </a:spcAft>
              <a:buClr>
                <a:schemeClr val="accent3"/>
              </a:buClr>
              <a:buSzPts val="1100"/>
              <a:buChar char="-"/>
            </a:pPr>
            <a:r>
              <a:rPr lang="en" sz="1100">
                <a:solidFill>
                  <a:schemeClr val="accent3"/>
                </a:solidFill>
              </a:rPr>
              <a:t>Generator </a:t>
            </a:r>
            <a:endParaRPr sz="1100">
              <a:solidFill>
                <a:schemeClr val="accent3"/>
              </a:solidFill>
            </a:endParaRPr>
          </a:p>
          <a:p>
            <a:pPr indent="-298450" lvl="1" marL="914400" rtl="0" algn="l">
              <a:lnSpc>
                <a:spcPct val="115000"/>
              </a:lnSpc>
              <a:spcBef>
                <a:spcPts val="0"/>
              </a:spcBef>
              <a:spcAft>
                <a:spcPts val="0"/>
              </a:spcAft>
              <a:buClr>
                <a:schemeClr val="accent3"/>
              </a:buClr>
              <a:buSzPts val="1100"/>
              <a:buChar char="-"/>
            </a:pPr>
            <a:r>
              <a:rPr lang="en" sz="1100">
                <a:solidFill>
                  <a:schemeClr val="accent3"/>
                </a:solidFill>
              </a:rPr>
              <a:t>Given a label and random noise distribution input, this network generates data with the same structure as the training data observations corresponding to the same label.</a:t>
            </a:r>
            <a:endParaRPr sz="1100">
              <a:solidFill>
                <a:schemeClr val="accent3"/>
              </a:solidFill>
            </a:endParaRPr>
          </a:p>
          <a:p>
            <a:pPr indent="-298450" lvl="1" marL="914400" rtl="0" algn="l">
              <a:lnSpc>
                <a:spcPct val="115000"/>
              </a:lnSpc>
              <a:spcBef>
                <a:spcPts val="0"/>
              </a:spcBef>
              <a:spcAft>
                <a:spcPts val="0"/>
              </a:spcAft>
              <a:buClr>
                <a:schemeClr val="accent3"/>
              </a:buClr>
              <a:buSzPts val="1100"/>
              <a:buChar char="-"/>
            </a:pPr>
            <a:r>
              <a:rPr lang="en" sz="1100">
                <a:solidFill>
                  <a:schemeClr val="accent3"/>
                </a:solidFill>
              </a:rPr>
              <a:t>The generator is trained to generate synthetic data given conditional variables, i.e. labels, that "fools" the discriminator.Trying to maximise the error of the d</a:t>
            </a:r>
            <a:r>
              <a:rPr lang="en" sz="1100">
                <a:solidFill>
                  <a:schemeClr val="accent3"/>
                </a:solidFill>
              </a:rPr>
              <a:t>iscriminator</a:t>
            </a:r>
            <a:endParaRPr sz="1100">
              <a:solidFill>
                <a:schemeClr val="accent3"/>
              </a:solidFill>
            </a:endParaRPr>
          </a:p>
          <a:p>
            <a:pPr indent="0" lvl="0" marL="457200" rtl="0" algn="l">
              <a:lnSpc>
                <a:spcPct val="115000"/>
              </a:lnSpc>
              <a:spcBef>
                <a:spcPts val="0"/>
              </a:spcBef>
              <a:spcAft>
                <a:spcPts val="0"/>
              </a:spcAft>
              <a:buNone/>
            </a:pPr>
            <a:r>
              <a:t/>
            </a:r>
            <a:endParaRPr sz="1100">
              <a:solidFill>
                <a:schemeClr val="accent3"/>
              </a:solidFill>
            </a:endParaRPr>
          </a:p>
          <a:p>
            <a:pPr indent="-298450" lvl="0" marL="457200" rtl="0" algn="l">
              <a:lnSpc>
                <a:spcPct val="115000"/>
              </a:lnSpc>
              <a:spcBef>
                <a:spcPts val="0"/>
              </a:spcBef>
              <a:spcAft>
                <a:spcPts val="0"/>
              </a:spcAft>
              <a:buClr>
                <a:schemeClr val="accent3"/>
              </a:buClr>
              <a:buSzPts val="1100"/>
              <a:buChar char="-"/>
            </a:pPr>
            <a:r>
              <a:rPr lang="en" sz="1100">
                <a:solidFill>
                  <a:schemeClr val="accent3"/>
                </a:solidFill>
              </a:rPr>
              <a:t>Discriminator </a:t>
            </a:r>
            <a:endParaRPr sz="1100">
              <a:solidFill>
                <a:schemeClr val="accent3"/>
              </a:solidFill>
            </a:endParaRPr>
          </a:p>
          <a:p>
            <a:pPr indent="-298450" lvl="1" marL="914400" rtl="0" algn="l">
              <a:lnSpc>
                <a:spcPct val="115000"/>
              </a:lnSpc>
              <a:spcBef>
                <a:spcPts val="0"/>
              </a:spcBef>
              <a:spcAft>
                <a:spcPts val="0"/>
              </a:spcAft>
              <a:buClr>
                <a:schemeClr val="accent3"/>
              </a:buClr>
              <a:buSzPts val="1100"/>
              <a:buChar char="-"/>
            </a:pPr>
            <a:r>
              <a:rPr lang="en" sz="1100">
                <a:solidFill>
                  <a:schemeClr val="accent3"/>
                </a:solidFill>
              </a:rPr>
              <a:t>Given batches of labeled data containing both observations </a:t>
            </a:r>
            <a:r>
              <a:rPr lang="en" sz="1100">
                <a:solidFill>
                  <a:schemeClr val="accent3"/>
                </a:solidFill>
              </a:rPr>
              <a:t>from t</a:t>
            </a:r>
            <a:r>
              <a:rPr lang="en" sz="1100">
                <a:solidFill>
                  <a:schemeClr val="accent3"/>
                </a:solidFill>
              </a:rPr>
              <a:t>he training data and generated data from the generator, this network attempts to classify the observations as "real" or "generated".</a:t>
            </a:r>
            <a:endParaRPr sz="1100">
              <a:solidFill>
                <a:schemeClr val="accent3"/>
              </a:solidFill>
            </a:endParaRPr>
          </a:p>
          <a:p>
            <a:pPr indent="-298450" lvl="1" marL="914400" rtl="0" algn="l">
              <a:lnSpc>
                <a:spcPct val="115000"/>
              </a:lnSpc>
              <a:spcBef>
                <a:spcPts val="0"/>
              </a:spcBef>
              <a:spcAft>
                <a:spcPts val="0"/>
              </a:spcAft>
              <a:buClr>
                <a:schemeClr val="accent3"/>
              </a:buClr>
              <a:buSzPts val="1100"/>
              <a:buChar char="-"/>
            </a:pPr>
            <a:r>
              <a:rPr lang="en" sz="1100">
                <a:solidFill>
                  <a:schemeClr val="accent3"/>
                </a:solidFill>
              </a:rPr>
              <a:t>The discriminator is trained to distinguish between real and generated data</a:t>
            </a:r>
            <a:r>
              <a:rPr lang="en" sz="1100">
                <a:solidFill>
                  <a:schemeClr val="dk1"/>
                </a:solidFill>
              </a:rPr>
              <a:t>given conditional variables, i.e. labels,</a:t>
            </a:r>
            <a:r>
              <a:rPr lang="en" sz="1100">
                <a:solidFill>
                  <a:schemeClr val="accent3"/>
                </a:solidFill>
              </a:rPr>
              <a:t> </a:t>
            </a:r>
            <a:r>
              <a:rPr lang="en" sz="1100">
                <a:solidFill>
                  <a:schemeClr val="accent3"/>
                </a:solidFill>
              </a:rPr>
              <a:t>Trying</a:t>
            </a:r>
            <a:r>
              <a:rPr lang="en" sz="1100">
                <a:solidFill>
                  <a:schemeClr val="accent3"/>
                </a:solidFill>
              </a:rPr>
              <a:t> to maximize it's correct </a:t>
            </a:r>
            <a:r>
              <a:rPr lang="en" sz="1100">
                <a:solidFill>
                  <a:schemeClr val="accent3"/>
                </a:solidFill>
              </a:rPr>
              <a:t>predictions</a:t>
            </a:r>
            <a:r>
              <a:rPr lang="en" sz="1100">
                <a:solidFill>
                  <a:schemeClr val="accent3"/>
                </a:solidFill>
              </a:rPr>
              <a:t> on synthetic data</a:t>
            </a:r>
            <a:endParaRPr sz="1100">
              <a:solidFill>
                <a:schemeClr val="accent3"/>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1" name="Shape 1381"/>
        <p:cNvGrpSpPr/>
        <p:nvPr/>
      </p:nvGrpSpPr>
      <p:grpSpPr>
        <a:xfrm>
          <a:off x="0" y="0"/>
          <a:ext cx="0" cy="0"/>
          <a:chOff x="0" y="0"/>
          <a:chExt cx="0" cy="0"/>
        </a:xfrm>
      </p:grpSpPr>
      <p:sp>
        <p:nvSpPr>
          <p:cNvPr id="1382" name="Google Shape;1382;p7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GANs -  Advantages</a:t>
            </a:r>
            <a:endParaRPr/>
          </a:p>
        </p:txBody>
      </p:sp>
      <p:sp>
        <p:nvSpPr>
          <p:cNvPr id="1383" name="Google Shape;1383;p79"/>
          <p:cNvSpPr txBox="1"/>
          <p:nvPr/>
        </p:nvSpPr>
        <p:spPr>
          <a:xfrm>
            <a:off x="720000" y="1180800"/>
            <a:ext cx="6687300" cy="3479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chemeClr val="accent3"/>
              </a:solidFill>
            </a:endParaRPr>
          </a:p>
          <a:p>
            <a:pPr indent="-298450" lvl="0" marL="457200" rtl="0" algn="l">
              <a:lnSpc>
                <a:spcPct val="115000"/>
              </a:lnSpc>
              <a:spcBef>
                <a:spcPts val="0"/>
              </a:spcBef>
              <a:spcAft>
                <a:spcPts val="0"/>
              </a:spcAft>
              <a:buClr>
                <a:schemeClr val="accent3"/>
              </a:buClr>
              <a:buSzPts val="1100"/>
              <a:buChar char="-"/>
            </a:pPr>
            <a:r>
              <a:rPr lang="en" sz="1100">
                <a:solidFill>
                  <a:schemeClr val="accent3"/>
                </a:solidFill>
              </a:rPr>
              <a:t>Mode Collapse Avoidance: CGAN can help mitigate mode collapse by leveraging the use of labels in the training state. By training on diverse set of input variables we can create models avoid producing only a limited range of outputs from the data distribution</a:t>
            </a:r>
            <a:endParaRPr sz="1100">
              <a:solidFill>
                <a:schemeClr val="accent3"/>
              </a:solidFill>
            </a:endParaRPr>
          </a:p>
          <a:p>
            <a:pPr indent="-298450" lvl="0" marL="457200" rtl="0" algn="l">
              <a:lnSpc>
                <a:spcPct val="115000"/>
              </a:lnSpc>
              <a:spcBef>
                <a:spcPts val="0"/>
              </a:spcBef>
              <a:spcAft>
                <a:spcPts val="0"/>
              </a:spcAft>
              <a:buClr>
                <a:schemeClr val="accent3"/>
              </a:buClr>
              <a:buSzPts val="1100"/>
              <a:buChar char="-"/>
            </a:pPr>
            <a:r>
              <a:rPr lang="en" sz="1100">
                <a:solidFill>
                  <a:schemeClr val="accent3"/>
                </a:solidFill>
              </a:rPr>
              <a:t>Multi-Modal Learning: GAN allow for one to one mappings from input to output but a CGAN can allow for more complex one to many mappings from inputs to outputs. </a:t>
            </a:r>
            <a:endParaRPr sz="1100">
              <a:solidFill>
                <a:schemeClr val="accent3"/>
              </a:solidFill>
            </a:endParaRPr>
          </a:p>
          <a:p>
            <a:pPr indent="-298450" lvl="1" marL="914400" rtl="0" algn="l">
              <a:lnSpc>
                <a:spcPct val="115000"/>
              </a:lnSpc>
              <a:spcBef>
                <a:spcPts val="0"/>
              </a:spcBef>
              <a:spcAft>
                <a:spcPts val="0"/>
              </a:spcAft>
              <a:buClr>
                <a:schemeClr val="accent3"/>
              </a:buClr>
              <a:buSzPts val="1100"/>
              <a:buChar char="-"/>
            </a:pPr>
            <a:r>
              <a:rPr lang="en" sz="1100">
                <a:solidFill>
                  <a:schemeClr val="accent3"/>
                </a:solidFill>
              </a:rPr>
              <a:t>Example: Create a model to predict labels to use in training for the input labels</a:t>
            </a:r>
            <a:endParaRPr sz="1100">
              <a:solidFill>
                <a:schemeClr val="accent3"/>
              </a:solidFill>
            </a:endParaRPr>
          </a:p>
          <a:p>
            <a:pPr indent="-298450" lvl="2" marL="1371600" rtl="0" algn="l">
              <a:lnSpc>
                <a:spcPct val="115000"/>
              </a:lnSpc>
              <a:spcBef>
                <a:spcPts val="0"/>
              </a:spcBef>
              <a:spcAft>
                <a:spcPts val="0"/>
              </a:spcAft>
              <a:buClr>
                <a:schemeClr val="accent3"/>
              </a:buClr>
              <a:buSzPts val="1100"/>
              <a:buChar char="-"/>
            </a:pPr>
            <a:r>
              <a:rPr lang="en" sz="1100">
                <a:solidFill>
                  <a:schemeClr val="dk1"/>
                </a:solidFill>
              </a:rPr>
              <a:t>Input is taken to be the conditioning variable and the one-to-many mapping is instantiated as a conditional predictive distribution</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Any kind of auxiliary information, such as class labels or data from other modalities</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Automated tagging of images, with multi-label predictions</a:t>
            </a:r>
            <a:endParaRPr sz="1100">
              <a:solidFill>
                <a:schemeClr val="dk1"/>
              </a:solidFill>
            </a:endParaRPr>
          </a:p>
          <a:p>
            <a:pPr indent="-298450" lvl="2" marL="1371600" rtl="0" algn="l">
              <a:lnSpc>
                <a:spcPct val="115000"/>
              </a:lnSpc>
              <a:spcBef>
                <a:spcPts val="0"/>
              </a:spcBef>
              <a:spcAft>
                <a:spcPts val="0"/>
              </a:spcAft>
              <a:buClr>
                <a:schemeClr val="dk1"/>
              </a:buClr>
              <a:buSzPts val="1100"/>
              <a:buChar char="-"/>
            </a:pPr>
            <a:r>
              <a:rPr lang="en" sz="1100">
                <a:solidFill>
                  <a:schemeClr val="dk1"/>
                </a:solidFill>
              </a:rPr>
              <a:t>Conditional Adversarial Networks to generate a distribution of tag-vectors conditional on image features</a:t>
            </a:r>
            <a:endParaRPr sz="1100">
              <a:solidFill>
                <a:schemeClr val="dk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80"/>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GANs - Applications </a:t>
            </a:r>
            <a:endParaRPr/>
          </a:p>
        </p:txBody>
      </p:sp>
      <p:sp>
        <p:nvSpPr>
          <p:cNvPr id="1389" name="Google Shape;1389;p80"/>
          <p:cNvSpPr txBox="1"/>
          <p:nvPr/>
        </p:nvSpPr>
        <p:spPr>
          <a:xfrm>
            <a:off x="0" y="1287650"/>
            <a:ext cx="3472500" cy="3479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3"/>
              </a:buClr>
              <a:buSzPts val="1100"/>
              <a:buChar char="-"/>
            </a:pPr>
            <a:r>
              <a:rPr lang="en" sz="1100">
                <a:solidFill>
                  <a:schemeClr val="accent3"/>
                </a:solidFill>
              </a:rPr>
              <a:t>Translation</a:t>
            </a:r>
            <a:endParaRPr sz="1100">
              <a:solidFill>
                <a:schemeClr val="accent3"/>
              </a:solidFill>
            </a:endParaRPr>
          </a:p>
          <a:p>
            <a:pPr indent="-298450" lvl="1" marL="914400" rtl="0" algn="l">
              <a:lnSpc>
                <a:spcPct val="115000"/>
              </a:lnSpc>
              <a:spcBef>
                <a:spcPts val="0"/>
              </a:spcBef>
              <a:spcAft>
                <a:spcPts val="0"/>
              </a:spcAft>
              <a:buClr>
                <a:schemeClr val="accent3"/>
              </a:buClr>
              <a:buSzPts val="1100"/>
              <a:buChar char="-"/>
            </a:pPr>
            <a:r>
              <a:rPr lang="en" sz="1100">
                <a:solidFill>
                  <a:schemeClr val="accent3"/>
                </a:solidFill>
              </a:rPr>
              <a:t>Image-to-image translation</a:t>
            </a:r>
            <a:endParaRPr sz="1100" strike="sngStrike">
              <a:solidFill>
                <a:schemeClr val="accent3"/>
              </a:solidFill>
            </a:endParaRPr>
          </a:p>
          <a:p>
            <a:pPr indent="-298450" lvl="2" marL="1371600" rtl="0" algn="l">
              <a:lnSpc>
                <a:spcPct val="115000"/>
              </a:lnSpc>
              <a:spcBef>
                <a:spcPts val="0"/>
              </a:spcBef>
              <a:spcAft>
                <a:spcPts val="0"/>
              </a:spcAft>
              <a:buClr>
                <a:schemeClr val="accent3"/>
              </a:buClr>
              <a:buSzPts val="1100"/>
              <a:buChar char="-"/>
            </a:pPr>
            <a:r>
              <a:rPr lang="en" sz="1100">
                <a:solidFill>
                  <a:schemeClr val="accent3"/>
                </a:solidFill>
              </a:rPr>
              <a:t>Day to Night translation</a:t>
            </a:r>
            <a:endParaRPr sz="1100" strike="sngStrike">
              <a:solidFill>
                <a:schemeClr val="accent3"/>
              </a:solidFill>
            </a:endParaRPr>
          </a:p>
          <a:p>
            <a:pPr indent="-298450" lvl="2" marL="1371600" rtl="0" algn="l">
              <a:lnSpc>
                <a:spcPct val="115000"/>
              </a:lnSpc>
              <a:spcBef>
                <a:spcPts val="0"/>
              </a:spcBef>
              <a:spcAft>
                <a:spcPts val="0"/>
              </a:spcAft>
              <a:buClr>
                <a:srgbClr val="D9D9D9"/>
              </a:buClr>
              <a:buSzPts val="1100"/>
              <a:buChar char="-"/>
            </a:pPr>
            <a:r>
              <a:rPr lang="en" sz="1100">
                <a:solidFill>
                  <a:srgbClr val="D9D9D9"/>
                </a:solidFill>
              </a:rPr>
              <a:t>Sketches to color (pix2pix)</a:t>
            </a:r>
            <a:endParaRPr sz="1100">
              <a:solidFill>
                <a:srgbClr val="D9D9D9"/>
              </a:solidFill>
            </a:endParaRPr>
          </a:p>
          <a:p>
            <a:pPr indent="-298450" lvl="1" marL="914400" rtl="0" algn="l">
              <a:lnSpc>
                <a:spcPct val="115000"/>
              </a:lnSpc>
              <a:spcBef>
                <a:spcPts val="0"/>
              </a:spcBef>
              <a:spcAft>
                <a:spcPts val="0"/>
              </a:spcAft>
              <a:buClr>
                <a:srgbClr val="D9D9D9"/>
              </a:buClr>
              <a:buSzPts val="1100"/>
              <a:buChar char="-"/>
            </a:pPr>
            <a:r>
              <a:rPr lang="en" sz="1100">
                <a:solidFill>
                  <a:srgbClr val="D9D9D9"/>
                </a:solidFill>
              </a:rPr>
              <a:t>Semantic-image-to-photo translation</a:t>
            </a:r>
            <a:endParaRPr b="1" sz="1100">
              <a:solidFill>
                <a:srgbClr val="D9D9D9"/>
              </a:solidFill>
            </a:endParaRPr>
          </a:p>
        </p:txBody>
      </p:sp>
      <p:pic>
        <p:nvPicPr>
          <p:cNvPr id="1390" name="Google Shape;1390;p80"/>
          <p:cNvPicPr preferRelativeResize="0"/>
          <p:nvPr/>
        </p:nvPicPr>
        <p:blipFill>
          <a:blip r:embed="rId3">
            <a:alphaModFix/>
          </a:blip>
          <a:stretch>
            <a:fillRect/>
          </a:stretch>
        </p:blipFill>
        <p:spPr>
          <a:xfrm>
            <a:off x="3705225" y="1388950"/>
            <a:ext cx="5275301" cy="2720075"/>
          </a:xfrm>
          <a:prstGeom prst="rect">
            <a:avLst/>
          </a:prstGeom>
          <a:noFill/>
          <a:ln>
            <a:noFill/>
          </a:ln>
        </p:spPr>
      </p:pic>
      <p:sp>
        <p:nvSpPr>
          <p:cNvPr id="1391" name="Google Shape;1391;p80"/>
          <p:cNvSpPr txBox="1"/>
          <p:nvPr/>
        </p:nvSpPr>
        <p:spPr>
          <a:xfrm>
            <a:off x="3609850" y="4092575"/>
            <a:ext cx="5476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accent3"/>
                </a:solidFill>
              </a:rPr>
              <a:t>Example of Photographs of Daytime Cityscapes to Nighttime With pix2pix.Taken from Image-to-Image Translation with Conditional Adversarial Networks, 2016.</a:t>
            </a:r>
            <a:endParaRPr sz="1100">
              <a:solidFill>
                <a:schemeClr val="accent3"/>
              </a:solidFill>
            </a:endParaRPr>
          </a:p>
          <a:p>
            <a:pPr indent="0" lvl="0" marL="0" rtl="0" algn="l">
              <a:spcBef>
                <a:spcPts val="0"/>
              </a:spcBef>
              <a:spcAft>
                <a:spcPts val="0"/>
              </a:spcAft>
              <a:buNone/>
            </a:pPr>
            <a:r>
              <a:t/>
            </a:r>
            <a:endParaRPr sz="1100">
              <a:solidFill>
                <a:schemeClr val="accent3"/>
              </a:solidFill>
            </a:endParaRPr>
          </a:p>
          <a:p>
            <a:pPr indent="0" lvl="0" marL="0" rtl="0" algn="l">
              <a:spcBef>
                <a:spcPts val="0"/>
              </a:spcBef>
              <a:spcAft>
                <a:spcPts val="0"/>
              </a:spcAft>
              <a:buNone/>
            </a:pPr>
            <a:r>
              <a:rPr lang="en" sz="1200">
                <a:solidFill>
                  <a:schemeClr val="accent3"/>
                </a:solidFill>
              </a:rPr>
              <a:t>Source: </a:t>
            </a:r>
            <a:r>
              <a:rPr lang="en" sz="800" u="sng">
                <a:solidFill>
                  <a:schemeClr val="accent3"/>
                </a:solidFill>
                <a:hlinkClick r:id="rId4">
                  <a:extLst>
                    <a:ext uri="{A12FA001-AC4F-418D-AE19-62706E023703}">
                      <ahyp:hlinkClr val="tx"/>
                    </a:ext>
                  </a:extLst>
                </a:hlinkClick>
              </a:rPr>
              <a:t>https://machinelearningmastery.com/impressive-applications-of-generative-adversarial-networks/</a:t>
            </a:r>
            <a:endParaRPr sz="800">
              <a:solidFill>
                <a:schemeClr val="accent3"/>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sp>
        <p:nvSpPr>
          <p:cNvPr id="1396" name="Google Shape;1396;p8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GANs - Applications </a:t>
            </a:r>
            <a:endParaRPr/>
          </a:p>
        </p:txBody>
      </p:sp>
      <p:sp>
        <p:nvSpPr>
          <p:cNvPr id="1397" name="Google Shape;1397;p81"/>
          <p:cNvSpPr txBox="1"/>
          <p:nvPr/>
        </p:nvSpPr>
        <p:spPr>
          <a:xfrm>
            <a:off x="0" y="1277013"/>
            <a:ext cx="4159800" cy="3479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3"/>
              </a:buClr>
              <a:buSzPts val="1100"/>
              <a:buChar char="-"/>
            </a:pPr>
            <a:r>
              <a:rPr lang="en" sz="1100">
                <a:solidFill>
                  <a:schemeClr val="accent3"/>
                </a:solidFill>
              </a:rPr>
              <a:t>Translation</a:t>
            </a:r>
            <a:endParaRPr sz="1100">
              <a:solidFill>
                <a:schemeClr val="accent3"/>
              </a:solidFill>
            </a:endParaRPr>
          </a:p>
          <a:p>
            <a:pPr indent="-298450" lvl="1" marL="914400" rtl="0" algn="l">
              <a:lnSpc>
                <a:spcPct val="115000"/>
              </a:lnSpc>
              <a:spcBef>
                <a:spcPts val="0"/>
              </a:spcBef>
              <a:spcAft>
                <a:spcPts val="0"/>
              </a:spcAft>
              <a:buClr>
                <a:schemeClr val="accent3"/>
              </a:buClr>
              <a:buSzPts val="1100"/>
              <a:buChar char="-"/>
            </a:pPr>
            <a:r>
              <a:rPr lang="en" sz="1100">
                <a:solidFill>
                  <a:schemeClr val="accent3"/>
                </a:solidFill>
              </a:rPr>
              <a:t>Image-to-image translation</a:t>
            </a:r>
            <a:endParaRPr sz="1100" strike="sngStrike">
              <a:solidFill>
                <a:schemeClr val="accent3"/>
              </a:solidFill>
            </a:endParaRPr>
          </a:p>
          <a:p>
            <a:pPr indent="-298450" lvl="2" marL="1371600" rtl="0" algn="l">
              <a:lnSpc>
                <a:spcPct val="115000"/>
              </a:lnSpc>
              <a:spcBef>
                <a:spcPts val="0"/>
              </a:spcBef>
              <a:spcAft>
                <a:spcPts val="0"/>
              </a:spcAft>
              <a:buClr>
                <a:schemeClr val="accent3"/>
              </a:buClr>
              <a:buSzPts val="1100"/>
              <a:buChar char="-"/>
            </a:pPr>
            <a:r>
              <a:rPr lang="en" sz="1100">
                <a:solidFill>
                  <a:schemeClr val="accent3"/>
                </a:solidFill>
              </a:rPr>
              <a:t>Day to Night translation</a:t>
            </a:r>
            <a:endParaRPr sz="1100" strike="sngStrike">
              <a:solidFill>
                <a:schemeClr val="accent3"/>
              </a:solidFill>
            </a:endParaRPr>
          </a:p>
          <a:p>
            <a:pPr indent="-298450" lvl="2" marL="1371600" rtl="0" algn="l">
              <a:lnSpc>
                <a:spcPct val="115000"/>
              </a:lnSpc>
              <a:spcBef>
                <a:spcPts val="0"/>
              </a:spcBef>
              <a:spcAft>
                <a:spcPts val="0"/>
              </a:spcAft>
              <a:buClr>
                <a:schemeClr val="accent3"/>
              </a:buClr>
              <a:buSzPts val="1100"/>
              <a:buChar char="-"/>
            </a:pPr>
            <a:r>
              <a:rPr lang="en" sz="1100">
                <a:solidFill>
                  <a:schemeClr val="accent3"/>
                </a:solidFill>
              </a:rPr>
              <a:t>Sketches to color (pix2pix)</a:t>
            </a:r>
            <a:endParaRPr sz="1100">
              <a:solidFill>
                <a:schemeClr val="accent3"/>
              </a:solidFill>
            </a:endParaRPr>
          </a:p>
          <a:p>
            <a:pPr indent="-298450" lvl="1" marL="914400" rtl="0" algn="l">
              <a:lnSpc>
                <a:spcPct val="115000"/>
              </a:lnSpc>
              <a:spcBef>
                <a:spcPts val="0"/>
              </a:spcBef>
              <a:spcAft>
                <a:spcPts val="0"/>
              </a:spcAft>
              <a:buClr>
                <a:schemeClr val="accent3"/>
              </a:buClr>
              <a:buSzPts val="1100"/>
              <a:buChar char="-"/>
            </a:pPr>
            <a:r>
              <a:rPr lang="en" sz="1100">
                <a:solidFill>
                  <a:schemeClr val="accent3"/>
                </a:solidFill>
              </a:rPr>
              <a:t>Semantic-image-to-photo translation</a:t>
            </a:r>
            <a:endParaRPr b="1" sz="1100">
              <a:solidFill>
                <a:schemeClr val="accent3"/>
              </a:solidFill>
            </a:endParaRPr>
          </a:p>
        </p:txBody>
      </p:sp>
      <p:pic>
        <p:nvPicPr>
          <p:cNvPr id="1398" name="Google Shape;1398;p81"/>
          <p:cNvPicPr preferRelativeResize="0"/>
          <p:nvPr/>
        </p:nvPicPr>
        <p:blipFill>
          <a:blip r:embed="rId3">
            <a:alphaModFix/>
          </a:blip>
          <a:stretch>
            <a:fillRect/>
          </a:stretch>
        </p:blipFill>
        <p:spPr>
          <a:xfrm>
            <a:off x="4485200" y="1277025"/>
            <a:ext cx="4072834" cy="3347350"/>
          </a:xfrm>
          <a:prstGeom prst="rect">
            <a:avLst/>
          </a:prstGeom>
          <a:noFill/>
          <a:ln>
            <a:noFill/>
          </a:ln>
        </p:spPr>
      </p:pic>
      <p:sp>
        <p:nvSpPr>
          <p:cNvPr id="1399" name="Google Shape;1399;p81"/>
          <p:cNvSpPr txBox="1"/>
          <p:nvPr/>
        </p:nvSpPr>
        <p:spPr>
          <a:xfrm>
            <a:off x="3175775" y="4624375"/>
            <a:ext cx="5924700" cy="554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accent3"/>
                </a:solidFill>
              </a:rPr>
              <a:t>Example of Sketches to Color Photographs With pix2pix.Taken from Image-to-Image Translation with Conditional Adversarial Networks, 2016. </a:t>
            </a:r>
            <a:r>
              <a:rPr lang="en" sz="1200" u="sng">
                <a:solidFill>
                  <a:schemeClr val="accent3"/>
                </a:solidFill>
                <a:hlinkClick r:id="rId4">
                  <a:extLst>
                    <a:ext uri="{A12FA001-AC4F-418D-AE19-62706E023703}">
                      <ahyp:hlinkClr val="tx"/>
                    </a:ext>
                  </a:extLst>
                </a:hlinkClick>
              </a:rPr>
              <a:t>Source</a:t>
            </a:r>
            <a:endParaRPr sz="800">
              <a:solidFill>
                <a:schemeClr val="accent3"/>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sp>
        <p:nvSpPr>
          <p:cNvPr id="1404" name="Google Shape;1404;p8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GANs - Applications </a:t>
            </a:r>
            <a:endParaRPr/>
          </a:p>
        </p:txBody>
      </p:sp>
      <p:sp>
        <p:nvSpPr>
          <p:cNvPr id="1405" name="Google Shape;1405;p82"/>
          <p:cNvSpPr txBox="1"/>
          <p:nvPr/>
        </p:nvSpPr>
        <p:spPr>
          <a:xfrm>
            <a:off x="0" y="1272750"/>
            <a:ext cx="4159800" cy="3479700"/>
          </a:xfrm>
          <a:prstGeom prst="rect">
            <a:avLst/>
          </a:prstGeom>
          <a:noFill/>
          <a:ln>
            <a:noFill/>
          </a:ln>
        </p:spPr>
        <p:txBody>
          <a:bodyPr anchorCtr="0" anchor="t" bIns="91425" lIns="91425" spcFirstLastPara="1" rIns="91425" wrap="square" tIns="91425">
            <a:noAutofit/>
          </a:bodyPr>
          <a:lstStyle/>
          <a:p>
            <a:pPr indent="-298450" lvl="0" marL="457200" rtl="0" algn="l">
              <a:lnSpc>
                <a:spcPct val="115000"/>
              </a:lnSpc>
              <a:spcBef>
                <a:spcPts val="0"/>
              </a:spcBef>
              <a:spcAft>
                <a:spcPts val="0"/>
              </a:spcAft>
              <a:buClr>
                <a:schemeClr val="accent3"/>
              </a:buClr>
              <a:buSzPts val="1100"/>
              <a:buChar char="-"/>
            </a:pPr>
            <a:r>
              <a:rPr lang="en" sz="1100">
                <a:solidFill>
                  <a:schemeClr val="accent3"/>
                </a:solidFill>
              </a:rPr>
              <a:t>Translation</a:t>
            </a:r>
            <a:endParaRPr sz="1100">
              <a:solidFill>
                <a:schemeClr val="accent3"/>
              </a:solidFill>
            </a:endParaRPr>
          </a:p>
          <a:p>
            <a:pPr indent="-298450" lvl="1" marL="914400" rtl="0" algn="l">
              <a:lnSpc>
                <a:spcPct val="115000"/>
              </a:lnSpc>
              <a:spcBef>
                <a:spcPts val="0"/>
              </a:spcBef>
              <a:spcAft>
                <a:spcPts val="0"/>
              </a:spcAft>
              <a:buClr>
                <a:schemeClr val="accent3"/>
              </a:buClr>
              <a:buSzPts val="1100"/>
              <a:buChar char="-"/>
            </a:pPr>
            <a:r>
              <a:rPr lang="en" sz="1100">
                <a:solidFill>
                  <a:schemeClr val="accent3"/>
                </a:solidFill>
              </a:rPr>
              <a:t>Image-to-image translation</a:t>
            </a:r>
            <a:endParaRPr sz="1100" strike="sngStrike">
              <a:solidFill>
                <a:schemeClr val="accent3"/>
              </a:solidFill>
            </a:endParaRPr>
          </a:p>
          <a:p>
            <a:pPr indent="-298450" lvl="2" marL="1371600" rtl="0" algn="l">
              <a:lnSpc>
                <a:spcPct val="115000"/>
              </a:lnSpc>
              <a:spcBef>
                <a:spcPts val="0"/>
              </a:spcBef>
              <a:spcAft>
                <a:spcPts val="0"/>
              </a:spcAft>
              <a:buClr>
                <a:schemeClr val="accent3"/>
              </a:buClr>
              <a:buSzPts val="1100"/>
              <a:buChar char="-"/>
            </a:pPr>
            <a:r>
              <a:rPr lang="en" sz="1100">
                <a:solidFill>
                  <a:schemeClr val="accent3"/>
                </a:solidFill>
              </a:rPr>
              <a:t>Day to Night translation</a:t>
            </a:r>
            <a:endParaRPr sz="1100" strike="sngStrike">
              <a:solidFill>
                <a:schemeClr val="accent3"/>
              </a:solidFill>
            </a:endParaRPr>
          </a:p>
          <a:p>
            <a:pPr indent="-298450" lvl="2" marL="1371600" rtl="0" algn="l">
              <a:lnSpc>
                <a:spcPct val="115000"/>
              </a:lnSpc>
              <a:spcBef>
                <a:spcPts val="0"/>
              </a:spcBef>
              <a:spcAft>
                <a:spcPts val="0"/>
              </a:spcAft>
              <a:buClr>
                <a:schemeClr val="accent3"/>
              </a:buClr>
              <a:buSzPts val="1100"/>
              <a:buChar char="-"/>
            </a:pPr>
            <a:r>
              <a:rPr lang="en" sz="1100">
                <a:solidFill>
                  <a:schemeClr val="accent3"/>
                </a:solidFill>
              </a:rPr>
              <a:t>Sketches to color (pix2pix)</a:t>
            </a:r>
            <a:endParaRPr sz="1100">
              <a:solidFill>
                <a:schemeClr val="accent3"/>
              </a:solidFill>
            </a:endParaRPr>
          </a:p>
          <a:p>
            <a:pPr indent="-298450" lvl="1" marL="914400" rtl="0" algn="l">
              <a:lnSpc>
                <a:spcPct val="115000"/>
              </a:lnSpc>
              <a:spcBef>
                <a:spcPts val="0"/>
              </a:spcBef>
              <a:spcAft>
                <a:spcPts val="0"/>
              </a:spcAft>
              <a:buClr>
                <a:schemeClr val="accent3"/>
              </a:buClr>
              <a:buSzPts val="1100"/>
              <a:buChar char="-"/>
            </a:pPr>
            <a:r>
              <a:rPr lang="en" sz="1100">
                <a:solidFill>
                  <a:schemeClr val="accent3"/>
                </a:solidFill>
              </a:rPr>
              <a:t>Semantic-image-to-photo translation</a:t>
            </a:r>
            <a:endParaRPr sz="1100">
              <a:solidFill>
                <a:schemeClr val="accent3"/>
              </a:solidFill>
            </a:endParaRPr>
          </a:p>
        </p:txBody>
      </p:sp>
      <p:pic>
        <p:nvPicPr>
          <p:cNvPr id="1406" name="Google Shape;1406;p82"/>
          <p:cNvPicPr preferRelativeResize="0"/>
          <p:nvPr/>
        </p:nvPicPr>
        <p:blipFill>
          <a:blip r:embed="rId3">
            <a:alphaModFix/>
          </a:blip>
          <a:stretch>
            <a:fillRect/>
          </a:stretch>
        </p:blipFill>
        <p:spPr>
          <a:xfrm>
            <a:off x="3665950" y="1355675"/>
            <a:ext cx="5304550" cy="1425600"/>
          </a:xfrm>
          <a:prstGeom prst="rect">
            <a:avLst/>
          </a:prstGeom>
          <a:noFill/>
          <a:ln>
            <a:noFill/>
          </a:ln>
        </p:spPr>
      </p:pic>
      <p:sp>
        <p:nvSpPr>
          <p:cNvPr id="1407" name="Google Shape;1407;p82"/>
          <p:cNvSpPr txBox="1"/>
          <p:nvPr/>
        </p:nvSpPr>
        <p:spPr>
          <a:xfrm>
            <a:off x="4079325" y="2679700"/>
            <a:ext cx="45357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accent3"/>
                </a:solidFill>
              </a:rPr>
              <a:t>Semantic Image to Generated Cityscape Photograph</a:t>
            </a:r>
            <a:r>
              <a:rPr lang="en" sz="1200">
                <a:solidFill>
                  <a:schemeClr val="accent3"/>
                </a:solidFill>
              </a:rPr>
              <a:t> </a:t>
            </a:r>
            <a:r>
              <a:rPr lang="en" sz="1200" u="sng">
                <a:solidFill>
                  <a:schemeClr val="accent3"/>
                </a:solidFill>
                <a:hlinkClick r:id="rId4">
                  <a:extLst>
                    <a:ext uri="{A12FA001-AC4F-418D-AE19-62706E023703}">
                      <ahyp:hlinkClr val="tx"/>
                    </a:ext>
                  </a:extLst>
                </a:hlinkClick>
              </a:rPr>
              <a:t>Source</a:t>
            </a:r>
            <a:endParaRPr sz="800">
              <a:solidFill>
                <a:schemeClr val="accent3"/>
              </a:solidFill>
            </a:endParaRPr>
          </a:p>
        </p:txBody>
      </p:sp>
      <p:pic>
        <p:nvPicPr>
          <p:cNvPr id="1408" name="Google Shape;1408;p82"/>
          <p:cNvPicPr preferRelativeResize="0"/>
          <p:nvPr/>
        </p:nvPicPr>
        <p:blipFill>
          <a:blip r:embed="rId5">
            <a:alphaModFix/>
          </a:blip>
          <a:stretch>
            <a:fillRect/>
          </a:stretch>
        </p:blipFill>
        <p:spPr>
          <a:xfrm>
            <a:off x="2673898" y="2936125"/>
            <a:ext cx="6390554" cy="1816325"/>
          </a:xfrm>
          <a:prstGeom prst="rect">
            <a:avLst/>
          </a:prstGeom>
          <a:noFill/>
          <a:ln>
            <a:noFill/>
          </a:ln>
        </p:spPr>
      </p:pic>
      <p:sp>
        <p:nvSpPr>
          <p:cNvPr id="1409" name="Google Shape;1409;p82"/>
          <p:cNvSpPr txBox="1"/>
          <p:nvPr/>
        </p:nvSpPr>
        <p:spPr>
          <a:xfrm>
            <a:off x="2401750" y="4712975"/>
            <a:ext cx="6706200" cy="369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 sz="1200">
                <a:solidFill>
                  <a:schemeClr val="dk1"/>
                </a:solidFill>
              </a:rPr>
              <a:t>Images edited with pix2pixHD</a:t>
            </a:r>
            <a:r>
              <a:rPr lang="en" sz="1200">
                <a:solidFill>
                  <a:schemeClr val="dk1"/>
                </a:solidFill>
              </a:rPr>
              <a:t> (Car colors, shadow, bricks to asphalt) UC Berkeley Ph.D. </a:t>
            </a:r>
            <a:r>
              <a:rPr lang="en" sz="1200" u="sng">
                <a:solidFill>
                  <a:schemeClr val="dk1"/>
                </a:solidFill>
                <a:hlinkClick r:id="rId6">
                  <a:extLst>
                    <a:ext uri="{A12FA001-AC4F-418D-AE19-62706E023703}">
                      <ahyp:hlinkClr val="tx"/>
                    </a:ext>
                  </a:extLst>
                </a:hlinkClick>
              </a:rPr>
              <a:t>Source</a:t>
            </a:r>
            <a:endParaRPr sz="800">
              <a:solidFill>
                <a:schemeClr val="dk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8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Conditional GANs - </a:t>
            </a:r>
            <a:r>
              <a:rPr lang="en"/>
              <a:t>Demo</a:t>
            </a:r>
            <a:endParaRPr/>
          </a:p>
        </p:txBody>
      </p:sp>
      <p:sp>
        <p:nvSpPr>
          <p:cNvPr id="1415" name="Google Shape;1415;p83"/>
          <p:cNvSpPr txBox="1"/>
          <p:nvPr/>
        </p:nvSpPr>
        <p:spPr>
          <a:xfrm>
            <a:off x="528100" y="1483000"/>
            <a:ext cx="8304300" cy="3378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accent3"/>
              </a:buClr>
              <a:buSzPts val="1200"/>
              <a:buChar char="-"/>
            </a:pPr>
            <a:r>
              <a:rPr lang="en">
                <a:solidFill>
                  <a:schemeClr val="accent3"/>
                </a:solidFill>
              </a:rPr>
              <a:t>MNIST Digits Dataset</a:t>
            </a:r>
            <a:endParaRPr>
              <a:solidFill>
                <a:schemeClr val="accent3"/>
              </a:solidFill>
            </a:endParaRPr>
          </a:p>
          <a:p>
            <a:pPr indent="0" lvl="0" marL="0" rtl="0" algn="l">
              <a:lnSpc>
                <a:spcPct val="115000"/>
              </a:lnSpc>
              <a:spcBef>
                <a:spcPts val="0"/>
              </a:spcBef>
              <a:spcAft>
                <a:spcPts val="0"/>
              </a:spcAft>
              <a:buNone/>
            </a:pPr>
            <a:r>
              <a:t/>
            </a:r>
            <a:endParaRPr>
              <a:solidFill>
                <a:schemeClr val="accent3"/>
              </a:solidFill>
            </a:endParaRPr>
          </a:p>
          <a:p>
            <a:pPr indent="0" lvl="0" marL="0" rtl="0" algn="l">
              <a:lnSpc>
                <a:spcPct val="115000"/>
              </a:lnSpc>
              <a:spcBef>
                <a:spcPts val="0"/>
              </a:spcBef>
              <a:spcAft>
                <a:spcPts val="0"/>
              </a:spcAft>
              <a:buNone/>
            </a:pPr>
            <a:r>
              <a:t/>
            </a:r>
            <a:endParaRPr>
              <a:solidFill>
                <a:schemeClr val="accent3"/>
              </a:solidFill>
            </a:endParaRPr>
          </a:p>
          <a:p>
            <a:pPr indent="0" lvl="0" marL="0" rtl="0" algn="l">
              <a:lnSpc>
                <a:spcPct val="115000"/>
              </a:lnSpc>
              <a:spcBef>
                <a:spcPts val="0"/>
              </a:spcBef>
              <a:spcAft>
                <a:spcPts val="0"/>
              </a:spcAft>
              <a:buNone/>
            </a:pPr>
            <a:r>
              <a:t/>
            </a:r>
            <a:endParaRPr>
              <a:solidFill>
                <a:schemeClr val="accent3"/>
              </a:solidFill>
            </a:endParaRPr>
          </a:p>
          <a:p>
            <a:pPr indent="0" lvl="0" marL="0" rtl="0" algn="l">
              <a:lnSpc>
                <a:spcPct val="115000"/>
              </a:lnSpc>
              <a:spcBef>
                <a:spcPts val="0"/>
              </a:spcBef>
              <a:spcAft>
                <a:spcPts val="0"/>
              </a:spcAft>
              <a:buNone/>
            </a:pPr>
            <a:r>
              <a:t/>
            </a:r>
            <a:endParaRPr>
              <a:solidFill>
                <a:schemeClr val="accent3"/>
              </a:solidFill>
            </a:endParaRPr>
          </a:p>
          <a:p>
            <a:pPr indent="0" lvl="0" marL="0" rtl="0" algn="l">
              <a:lnSpc>
                <a:spcPct val="115000"/>
              </a:lnSpc>
              <a:spcBef>
                <a:spcPts val="0"/>
              </a:spcBef>
              <a:spcAft>
                <a:spcPts val="0"/>
              </a:spcAft>
              <a:buNone/>
            </a:pPr>
            <a:r>
              <a:t/>
            </a:r>
            <a:endParaRPr>
              <a:solidFill>
                <a:schemeClr val="accent3"/>
              </a:solidFill>
            </a:endParaRPr>
          </a:p>
          <a:p>
            <a:pPr indent="0" lvl="0" marL="0" rtl="0" algn="l">
              <a:lnSpc>
                <a:spcPct val="115000"/>
              </a:lnSpc>
              <a:spcBef>
                <a:spcPts val="0"/>
              </a:spcBef>
              <a:spcAft>
                <a:spcPts val="0"/>
              </a:spcAft>
              <a:buNone/>
            </a:pPr>
            <a:r>
              <a:t/>
            </a:r>
            <a:endParaRPr>
              <a:solidFill>
                <a:schemeClr val="accent3"/>
              </a:solidFill>
            </a:endParaRPr>
          </a:p>
          <a:p>
            <a:pPr indent="0" lvl="0" marL="0" rtl="0" algn="l">
              <a:lnSpc>
                <a:spcPct val="115000"/>
              </a:lnSpc>
              <a:spcBef>
                <a:spcPts val="0"/>
              </a:spcBef>
              <a:spcAft>
                <a:spcPts val="0"/>
              </a:spcAft>
              <a:buNone/>
            </a:pPr>
            <a:r>
              <a:t/>
            </a:r>
            <a:endParaRPr>
              <a:solidFill>
                <a:schemeClr val="accent3"/>
              </a:solidFill>
            </a:endParaRPr>
          </a:p>
          <a:p>
            <a:pPr indent="0" lvl="0" marL="0" rtl="0" algn="l">
              <a:lnSpc>
                <a:spcPct val="115000"/>
              </a:lnSpc>
              <a:spcBef>
                <a:spcPts val="0"/>
              </a:spcBef>
              <a:spcAft>
                <a:spcPts val="0"/>
              </a:spcAft>
              <a:buNone/>
            </a:pPr>
            <a:r>
              <a:t/>
            </a:r>
            <a:endParaRPr>
              <a:solidFill>
                <a:schemeClr val="accent3"/>
              </a:solidFill>
            </a:endParaRPr>
          </a:p>
          <a:p>
            <a:pPr indent="0" lvl="0" marL="0" rtl="0" algn="l">
              <a:lnSpc>
                <a:spcPct val="115000"/>
              </a:lnSpc>
              <a:spcBef>
                <a:spcPts val="0"/>
              </a:spcBef>
              <a:spcAft>
                <a:spcPts val="0"/>
              </a:spcAft>
              <a:buNone/>
            </a:pPr>
            <a:r>
              <a:t/>
            </a:r>
            <a:endParaRPr>
              <a:solidFill>
                <a:schemeClr val="accent3"/>
              </a:solidFill>
            </a:endParaRPr>
          </a:p>
          <a:p>
            <a:pPr indent="0" lvl="0" marL="0" rtl="0" algn="l">
              <a:lnSpc>
                <a:spcPct val="115000"/>
              </a:lnSpc>
              <a:spcBef>
                <a:spcPts val="0"/>
              </a:spcBef>
              <a:spcAft>
                <a:spcPts val="0"/>
              </a:spcAft>
              <a:buNone/>
            </a:pPr>
            <a:r>
              <a:t/>
            </a:r>
            <a:endParaRPr sz="1200">
              <a:solidFill>
                <a:schemeClr val="accent3"/>
              </a:solidFill>
            </a:endParaRPr>
          </a:p>
        </p:txBody>
      </p:sp>
      <p:pic>
        <p:nvPicPr>
          <p:cNvPr id="1416" name="Google Shape;1416;p83"/>
          <p:cNvPicPr preferRelativeResize="0"/>
          <p:nvPr/>
        </p:nvPicPr>
        <p:blipFill>
          <a:blip r:embed="rId3">
            <a:alphaModFix/>
          </a:blip>
          <a:stretch>
            <a:fillRect/>
          </a:stretch>
        </p:blipFill>
        <p:spPr>
          <a:xfrm>
            <a:off x="2083487" y="2035525"/>
            <a:ext cx="5193527" cy="214852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84"/>
          <p:cNvSpPr txBox="1"/>
          <p:nvPr>
            <p:ph type="title"/>
          </p:nvPr>
        </p:nvSpPr>
        <p:spPr>
          <a:xfrm>
            <a:off x="5776700" y="477375"/>
            <a:ext cx="3290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Imports and Set up</a:t>
            </a:r>
            <a:endParaRPr/>
          </a:p>
        </p:txBody>
      </p:sp>
      <p:pic>
        <p:nvPicPr>
          <p:cNvPr id="1422" name="Google Shape;1422;p84"/>
          <p:cNvPicPr preferRelativeResize="0"/>
          <p:nvPr/>
        </p:nvPicPr>
        <p:blipFill>
          <a:blip r:embed="rId3">
            <a:alphaModFix/>
          </a:blip>
          <a:stretch>
            <a:fillRect/>
          </a:stretch>
        </p:blipFill>
        <p:spPr>
          <a:xfrm>
            <a:off x="649200" y="316350"/>
            <a:ext cx="4982699" cy="44862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6" name="Shape 1426"/>
        <p:cNvGrpSpPr/>
        <p:nvPr/>
      </p:nvGrpSpPr>
      <p:grpSpPr>
        <a:xfrm>
          <a:off x="0" y="0"/>
          <a:ext cx="0" cy="0"/>
          <a:chOff x="0" y="0"/>
          <a:chExt cx="0" cy="0"/>
        </a:xfrm>
      </p:grpSpPr>
      <p:sp>
        <p:nvSpPr>
          <p:cNvPr id="1427" name="Google Shape;1427;p85"/>
          <p:cNvSpPr txBox="1"/>
          <p:nvPr>
            <p:ph type="title"/>
          </p:nvPr>
        </p:nvSpPr>
        <p:spPr>
          <a:xfrm>
            <a:off x="6492700" y="375050"/>
            <a:ext cx="2574000" cy="80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Discriminator</a:t>
            </a:r>
            <a:endParaRPr/>
          </a:p>
        </p:txBody>
      </p:sp>
      <p:pic>
        <p:nvPicPr>
          <p:cNvPr id="1428" name="Google Shape;1428;p85"/>
          <p:cNvPicPr preferRelativeResize="0"/>
          <p:nvPr/>
        </p:nvPicPr>
        <p:blipFill>
          <a:blip r:embed="rId3">
            <a:alphaModFix/>
          </a:blip>
          <a:stretch>
            <a:fillRect/>
          </a:stretch>
        </p:blipFill>
        <p:spPr>
          <a:xfrm>
            <a:off x="298525" y="639338"/>
            <a:ext cx="6042544" cy="386482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86"/>
          <p:cNvSpPr txBox="1"/>
          <p:nvPr>
            <p:ph type="title"/>
          </p:nvPr>
        </p:nvSpPr>
        <p:spPr>
          <a:xfrm>
            <a:off x="7077175" y="401175"/>
            <a:ext cx="1899600" cy="71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Generator</a:t>
            </a:r>
            <a:endParaRPr/>
          </a:p>
        </p:txBody>
      </p:sp>
      <p:pic>
        <p:nvPicPr>
          <p:cNvPr id="1434" name="Google Shape;1434;p86"/>
          <p:cNvPicPr preferRelativeResize="0"/>
          <p:nvPr/>
        </p:nvPicPr>
        <p:blipFill>
          <a:blip r:embed="rId3">
            <a:alphaModFix/>
          </a:blip>
          <a:stretch>
            <a:fillRect/>
          </a:stretch>
        </p:blipFill>
        <p:spPr>
          <a:xfrm>
            <a:off x="240100" y="278775"/>
            <a:ext cx="6606426" cy="4509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6" name="Shape 706"/>
        <p:cNvGrpSpPr/>
        <p:nvPr/>
      </p:nvGrpSpPr>
      <p:grpSpPr>
        <a:xfrm>
          <a:off x="0" y="0"/>
          <a:ext cx="0" cy="0"/>
          <a:chOff x="0" y="0"/>
          <a:chExt cx="0" cy="0"/>
        </a:xfrm>
      </p:grpSpPr>
      <p:sp>
        <p:nvSpPr>
          <p:cNvPr id="707" name="Google Shape;707;p3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Explained</a:t>
            </a:r>
            <a:endParaRPr/>
          </a:p>
        </p:txBody>
      </p:sp>
      <p:sp>
        <p:nvSpPr>
          <p:cNvPr id="708" name="Google Shape;708;p33"/>
          <p:cNvSpPr txBox="1"/>
          <p:nvPr>
            <p:ph idx="5" type="subTitle"/>
          </p:nvPr>
        </p:nvSpPr>
        <p:spPr>
          <a:xfrm>
            <a:off x="3501728" y="2029925"/>
            <a:ext cx="22602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rtl="0" algn="l">
              <a:spcBef>
                <a:spcPts val="0"/>
              </a:spcBef>
              <a:spcAft>
                <a:spcPts val="0"/>
              </a:spcAft>
              <a:buNone/>
            </a:pPr>
            <a:r>
              <a:rPr lang="en">
                <a:solidFill>
                  <a:schemeClr val="lt1"/>
                </a:solidFill>
              </a:rPr>
              <a:t>Adversarial</a:t>
            </a:r>
            <a:endParaRPr>
              <a:solidFill>
                <a:schemeClr val="lt1"/>
              </a:solidFill>
            </a:endParaRPr>
          </a:p>
        </p:txBody>
      </p:sp>
      <p:sp>
        <p:nvSpPr>
          <p:cNvPr id="709" name="Google Shape;709;p33"/>
          <p:cNvSpPr txBox="1"/>
          <p:nvPr>
            <p:ph idx="4" type="subTitle"/>
          </p:nvPr>
        </p:nvSpPr>
        <p:spPr>
          <a:xfrm>
            <a:off x="1090025" y="2029925"/>
            <a:ext cx="22602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Generative</a:t>
            </a:r>
            <a:endParaRPr>
              <a:solidFill>
                <a:schemeClr val="lt1"/>
              </a:solidFill>
            </a:endParaRPr>
          </a:p>
        </p:txBody>
      </p:sp>
      <p:sp>
        <p:nvSpPr>
          <p:cNvPr id="710" name="Google Shape;710;p33"/>
          <p:cNvSpPr txBox="1"/>
          <p:nvPr>
            <p:ph idx="3" type="subTitle"/>
          </p:nvPr>
        </p:nvSpPr>
        <p:spPr>
          <a:xfrm>
            <a:off x="5913431" y="2438273"/>
            <a:ext cx="22602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models are made up of two types of neural networks</a:t>
            </a:r>
            <a:endParaRPr/>
          </a:p>
        </p:txBody>
      </p:sp>
      <p:sp>
        <p:nvSpPr>
          <p:cNvPr id="711" name="Google Shape;711;p33"/>
          <p:cNvSpPr txBox="1"/>
          <p:nvPr>
            <p:ph idx="1" type="subTitle"/>
          </p:nvPr>
        </p:nvSpPr>
        <p:spPr>
          <a:xfrm>
            <a:off x="1090025" y="2438273"/>
            <a:ext cx="22602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Generative models are models that can generate their own data samples that resemble the training data received.</a:t>
            </a:r>
            <a:endParaRPr/>
          </a:p>
        </p:txBody>
      </p:sp>
      <p:sp>
        <p:nvSpPr>
          <p:cNvPr id="712" name="Google Shape;712;p33"/>
          <p:cNvSpPr txBox="1"/>
          <p:nvPr>
            <p:ph idx="2" type="subTitle"/>
          </p:nvPr>
        </p:nvSpPr>
        <p:spPr>
          <a:xfrm>
            <a:off x="3501725" y="2438273"/>
            <a:ext cx="2260200" cy="150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describes the training environment for each neural network.</a:t>
            </a:r>
            <a:endParaRPr/>
          </a:p>
        </p:txBody>
      </p:sp>
      <p:sp>
        <p:nvSpPr>
          <p:cNvPr id="713" name="Google Shape;713;p33"/>
          <p:cNvSpPr txBox="1"/>
          <p:nvPr>
            <p:ph idx="6" type="subTitle"/>
          </p:nvPr>
        </p:nvSpPr>
        <p:spPr>
          <a:xfrm>
            <a:off x="5913432" y="2029925"/>
            <a:ext cx="2260200" cy="480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Networks</a:t>
            </a:r>
            <a:endParaRPr>
              <a:solidFill>
                <a:schemeClr val="lt1"/>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87"/>
          <p:cNvSpPr txBox="1"/>
          <p:nvPr>
            <p:ph type="title"/>
          </p:nvPr>
        </p:nvSpPr>
        <p:spPr>
          <a:xfrm>
            <a:off x="7077175" y="401175"/>
            <a:ext cx="1899600" cy="448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Snippet of training step</a:t>
            </a:r>
            <a:endParaRPr/>
          </a:p>
        </p:txBody>
      </p:sp>
      <p:pic>
        <p:nvPicPr>
          <p:cNvPr id="1440" name="Google Shape;1440;p87"/>
          <p:cNvPicPr preferRelativeResize="0"/>
          <p:nvPr/>
        </p:nvPicPr>
        <p:blipFill>
          <a:blip r:embed="rId3">
            <a:alphaModFix/>
          </a:blip>
          <a:stretch>
            <a:fillRect/>
          </a:stretch>
        </p:blipFill>
        <p:spPr>
          <a:xfrm>
            <a:off x="152400" y="152400"/>
            <a:ext cx="6673850" cy="48387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4" name="Shape 1444"/>
        <p:cNvGrpSpPr/>
        <p:nvPr/>
      </p:nvGrpSpPr>
      <p:grpSpPr>
        <a:xfrm>
          <a:off x="0" y="0"/>
          <a:ext cx="0" cy="0"/>
          <a:chOff x="0" y="0"/>
          <a:chExt cx="0" cy="0"/>
        </a:xfrm>
      </p:grpSpPr>
      <p:sp>
        <p:nvSpPr>
          <p:cNvPr id="1445" name="Google Shape;1445;p88"/>
          <p:cNvSpPr txBox="1"/>
          <p:nvPr>
            <p:ph type="title"/>
          </p:nvPr>
        </p:nvSpPr>
        <p:spPr>
          <a:xfrm>
            <a:off x="720875" y="313500"/>
            <a:ext cx="7788300" cy="704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Results: Interpolation Vector</a:t>
            </a:r>
            <a:endParaRPr/>
          </a:p>
        </p:txBody>
      </p:sp>
      <p:pic>
        <p:nvPicPr>
          <p:cNvPr id="1446" name="Google Shape;1446;p88"/>
          <p:cNvPicPr preferRelativeResize="0"/>
          <p:nvPr/>
        </p:nvPicPr>
        <p:blipFill>
          <a:blip r:embed="rId3">
            <a:alphaModFix/>
          </a:blip>
          <a:stretch>
            <a:fillRect/>
          </a:stretch>
        </p:blipFill>
        <p:spPr>
          <a:xfrm>
            <a:off x="121488" y="1204500"/>
            <a:ext cx="8901026" cy="2984350"/>
          </a:xfrm>
          <a:prstGeom prst="rect">
            <a:avLst/>
          </a:prstGeom>
          <a:noFill/>
          <a:ln>
            <a:noFill/>
          </a:ln>
        </p:spPr>
      </p:pic>
      <p:sp>
        <p:nvSpPr>
          <p:cNvPr id="1447" name="Google Shape;1447;p88"/>
          <p:cNvSpPr txBox="1"/>
          <p:nvPr/>
        </p:nvSpPr>
        <p:spPr>
          <a:xfrm>
            <a:off x="6375925" y="4510300"/>
            <a:ext cx="2646600" cy="43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600">
                <a:solidFill>
                  <a:schemeClr val="dk1"/>
                </a:solidFill>
              </a:rPr>
              <a:t>Colab Link:</a:t>
            </a:r>
            <a:r>
              <a:rPr lang="en" sz="1600">
                <a:solidFill>
                  <a:schemeClr val="dk1"/>
                </a:solidFill>
              </a:rPr>
              <a:t> </a:t>
            </a:r>
            <a:r>
              <a:rPr lang="en" sz="1600" u="sng">
                <a:solidFill>
                  <a:schemeClr val="dk1"/>
                </a:solidFill>
                <a:hlinkClick r:id="rId4">
                  <a:extLst>
                    <a:ext uri="{A12FA001-AC4F-418D-AE19-62706E023703}">
                      <ahyp:hlinkClr val="tx"/>
                    </a:ext>
                  </a:extLst>
                </a:hlinkClick>
              </a:rPr>
              <a:t>(Original)</a:t>
            </a:r>
            <a:endParaRPr sz="18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1" name="Shape 1451"/>
        <p:cNvGrpSpPr/>
        <p:nvPr/>
      </p:nvGrpSpPr>
      <p:grpSpPr>
        <a:xfrm>
          <a:off x="0" y="0"/>
          <a:ext cx="0" cy="0"/>
          <a:chOff x="0" y="0"/>
          <a:chExt cx="0" cy="0"/>
        </a:xfrm>
      </p:grpSpPr>
      <p:sp>
        <p:nvSpPr>
          <p:cNvPr id="1452" name="Google Shape;1452;p89"/>
          <p:cNvSpPr txBox="1"/>
          <p:nvPr>
            <p:ph type="title"/>
          </p:nvPr>
        </p:nvSpPr>
        <p:spPr>
          <a:xfrm>
            <a:off x="2024850" y="1322400"/>
            <a:ext cx="5094300" cy="2498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Applications of GANS</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sp>
        <p:nvSpPr>
          <p:cNvPr id="1457" name="Google Shape;1457;p90"/>
          <p:cNvSpPr txBox="1"/>
          <p:nvPr>
            <p:ph type="title"/>
          </p:nvPr>
        </p:nvSpPr>
        <p:spPr>
          <a:xfrm>
            <a:off x="865500" y="452875"/>
            <a:ext cx="3706500" cy="603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Applications</a:t>
            </a:r>
            <a:r>
              <a:rPr lang="en"/>
              <a:t> of GANS</a:t>
            </a:r>
            <a:endParaRPr/>
          </a:p>
        </p:txBody>
      </p:sp>
      <p:sp>
        <p:nvSpPr>
          <p:cNvPr id="1458" name="Google Shape;1458;p90"/>
          <p:cNvSpPr txBox="1"/>
          <p:nvPr>
            <p:ph idx="1" type="body"/>
          </p:nvPr>
        </p:nvSpPr>
        <p:spPr>
          <a:xfrm>
            <a:off x="720000" y="1056763"/>
            <a:ext cx="4142700" cy="38427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3"/>
              </a:buClr>
              <a:buSzPts val="1200"/>
              <a:buChar char="●"/>
            </a:pPr>
            <a:r>
              <a:rPr lang="en">
                <a:solidFill>
                  <a:schemeClr val="accent3"/>
                </a:solidFill>
              </a:rPr>
              <a:t>Image Generation</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Image to Image translation - CycleGan</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Image Manipulation - Drag your Gans</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Music Generation</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MuseGan</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Cyber Security</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Malware Example Generation - MalGan</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Malware Generation - MalFox</a:t>
            </a:r>
            <a:endParaRPr>
              <a:solidFill>
                <a:schemeClr val="accent3"/>
              </a:solidFill>
            </a:endParaRPr>
          </a:p>
        </p:txBody>
      </p:sp>
      <p:pic>
        <p:nvPicPr>
          <p:cNvPr id="1459" name="Google Shape;1459;p90"/>
          <p:cNvPicPr preferRelativeResize="0"/>
          <p:nvPr/>
        </p:nvPicPr>
        <p:blipFill>
          <a:blip r:embed="rId3">
            <a:alphaModFix/>
          </a:blip>
          <a:stretch>
            <a:fillRect/>
          </a:stretch>
        </p:blipFill>
        <p:spPr>
          <a:xfrm>
            <a:off x="4572000" y="1354813"/>
            <a:ext cx="4323050" cy="2433874"/>
          </a:xfrm>
          <a:prstGeom prst="rect">
            <a:avLst/>
          </a:prstGeom>
          <a:noFill/>
          <a:ln>
            <a:noFill/>
          </a:ln>
        </p:spPr>
      </p:pic>
      <p:pic>
        <p:nvPicPr>
          <p:cNvPr id="1460" name="Google Shape;1460;p90"/>
          <p:cNvPicPr preferRelativeResize="0"/>
          <p:nvPr/>
        </p:nvPicPr>
        <p:blipFill>
          <a:blip r:embed="rId4">
            <a:alphaModFix/>
          </a:blip>
          <a:stretch>
            <a:fillRect/>
          </a:stretch>
        </p:blipFill>
        <p:spPr>
          <a:xfrm>
            <a:off x="651850" y="3032612"/>
            <a:ext cx="3614900" cy="20243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464" name="Shape 1464"/>
        <p:cNvGrpSpPr/>
        <p:nvPr/>
      </p:nvGrpSpPr>
      <p:grpSpPr>
        <a:xfrm>
          <a:off x="0" y="0"/>
          <a:ext cx="0" cy="0"/>
          <a:chOff x="0" y="0"/>
          <a:chExt cx="0" cy="0"/>
        </a:xfrm>
      </p:grpSpPr>
      <p:sp>
        <p:nvSpPr>
          <p:cNvPr id="1465" name="Google Shape;1465;p9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Generation</a:t>
            </a:r>
            <a:endParaRPr/>
          </a:p>
        </p:txBody>
      </p:sp>
      <p:sp>
        <p:nvSpPr>
          <p:cNvPr id="1466" name="Google Shape;1466;p91"/>
          <p:cNvSpPr txBox="1"/>
          <p:nvPr>
            <p:ph idx="1" type="body"/>
          </p:nvPr>
        </p:nvSpPr>
        <p:spPr>
          <a:xfrm>
            <a:off x="720000" y="1056770"/>
            <a:ext cx="7704000" cy="189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accent3"/>
                </a:solidFill>
              </a:rPr>
              <a:t>During 2014 - 2017 What happened?</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T</a:t>
            </a:r>
            <a:r>
              <a:rPr lang="en">
                <a:solidFill>
                  <a:schemeClr val="accent3"/>
                </a:solidFill>
              </a:rPr>
              <a:t>raining GANs via stochastic gradient methods remains unstable and prone to a variety of failure modes</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A patchwork of methods has emerged; specialized techniques—uniquely suited to different domains </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Different techniques were created to deal with mode collapse, non-convergence, and instability</a:t>
            </a:r>
            <a:endParaRPr>
              <a:solidFill>
                <a:schemeClr val="accent3"/>
              </a:solidFill>
            </a:endParaRPr>
          </a:p>
        </p:txBody>
      </p:sp>
      <p:pic>
        <p:nvPicPr>
          <p:cNvPr id="1467" name="Google Shape;1467;p91"/>
          <p:cNvPicPr preferRelativeResize="0"/>
          <p:nvPr/>
        </p:nvPicPr>
        <p:blipFill>
          <a:blip r:embed="rId3">
            <a:alphaModFix/>
          </a:blip>
          <a:stretch>
            <a:fillRect/>
          </a:stretch>
        </p:blipFill>
        <p:spPr>
          <a:xfrm>
            <a:off x="1286925" y="2948575"/>
            <a:ext cx="6422872" cy="189180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sp>
        <p:nvSpPr>
          <p:cNvPr id="1472" name="Google Shape;1472;p9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to Image translation - “CycleGan”</a:t>
            </a:r>
            <a:endParaRPr/>
          </a:p>
        </p:txBody>
      </p:sp>
      <p:sp>
        <p:nvSpPr>
          <p:cNvPr id="1473" name="Google Shape;1473;p92"/>
          <p:cNvSpPr txBox="1"/>
          <p:nvPr>
            <p:ph idx="1" type="body"/>
          </p:nvPr>
        </p:nvSpPr>
        <p:spPr>
          <a:xfrm>
            <a:off x="439175" y="1017726"/>
            <a:ext cx="4327500" cy="4020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3"/>
              </a:buClr>
              <a:buSzPts val="1200"/>
              <a:buChar char="●"/>
            </a:pPr>
            <a:r>
              <a:rPr lang="en">
                <a:solidFill>
                  <a:schemeClr val="accent3"/>
                </a:solidFill>
              </a:rPr>
              <a:t>CycleGan</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Converts an image from one domain to </a:t>
            </a:r>
            <a:r>
              <a:rPr lang="en">
                <a:solidFill>
                  <a:schemeClr val="accent3"/>
                </a:solidFill>
              </a:rPr>
              <a:t>another</a:t>
            </a:r>
            <a:r>
              <a:rPr lang="en">
                <a:solidFill>
                  <a:schemeClr val="accent3"/>
                </a:solidFill>
              </a:rPr>
              <a:t> domain- while retaining the same context</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The images in the data are unpaired</a:t>
            </a: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2 data sets that </a:t>
            </a:r>
            <a:r>
              <a:rPr lang="en">
                <a:solidFill>
                  <a:schemeClr val="accent3"/>
                </a:solidFill>
              </a:rPr>
              <a:t>don't</a:t>
            </a:r>
            <a:r>
              <a:rPr lang="en">
                <a:solidFill>
                  <a:schemeClr val="accent3"/>
                </a:solidFill>
              </a:rPr>
              <a:t> overlap</a:t>
            </a: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2 Generators </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Generator 1:</a:t>
            </a:r>
            <a:endParaRPr>
              <a:solidFill>
                <a:schemeClr val="accent3"/>
              </a:solidFill>
            </a:endParaRPr>
          </a:p>
          <a:p>
            <a:pPr indent="-304800" lvl="2" marL="1371600" rtl="0" algn="l">
              <a:spcBef>
                <a:spcPts val="0"/>
              </a:spcBef>
              <a:spcAft>
                <a:spcPts val="0"/>
              </a:spcAft>
              <a:buClr>
                <a:schemeClr val="accent3"/>
              </a:buClr>
              <a:buSzPts val="1200"/>
              <a:buChar char="■"/>
            </a:pPr>
            <a:r>
              <a:rPr lang="en">
                <a:solidFill>
                  <a:schemeClr val="accent3"/>
                </a:solidFill>
              </a:rPr>
              <a:t>Goal to ensure the translated </a:t>
            </a:r>
            <a:r>
              <a:rPr lang="en">
                <a:solidFill>
                  <a:schemeClr val="accent3"/>
                </a:solidFill>
              </a:rPr>
              <a:t>image</a:t>
            </a:r>
            <a:r>
              <a:rPr lang="en">
                <a:solidFill>
                  <a:schemeClr val="accent3"/>
                </a:solidFill>
              </a:rPr>
              <a:t> looks like a the image from the second domain</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Generator 2:</a:t>
            </a:r>
            <a:endParaRPr>
              <a:solidFill>
                <a:schemeClr val="accent3"/>
              </a:solidFill>
            </a:endParaRPr>
          </a:p>
          <a:p>
            <a:pPr indent="-304800" lvl="2" marL="1371600" rtl="0" algn="l">
              <a:spcBef>
                <a:spcPts val="0"/>
              </a:spcBef>
              <a:spcAft>
                <a:spcPts val="0"/>
              </a:spcAft>
              <a:buClr>
                <a:schemeClr val="accent3"/>
              </a:buClr>
              <a:buSzPts val="1200"/>
              <a:buChar char="■"/>
            </a:pPr>
            <a:r>
              <a:rPr lang="en"/>
              <a:t>U</a:t>
            </a:r>
            <a:r>
              <a:rPr lang="en"/>
              <a:t>sed to convert the translated image back to the original domain</a:t>
            </a:r>
            <a:endParaRPr>
              <a:solidFill>
                <a:schemeClr val="accent3"/>
              </a:solidFill>
            </a:endParaRPr>
          </a:p>
          <a:p>
            <a:pPr indent="-304800" lvl="2" marL="1371600" rtl="0" algn="l">
              <a:spcBef>
                <a:spcPts val="0"/>
              </a:spcBef>
              <a:spcAft>
                <a:spcPts val="0"/>
              </a:spcAft>
              <a:buClr>
                <a:schemeClr val="accent3"/>
              </a:buClr>
              <a:buSzPts val="1200"/>
              <a:buChar char="■"/>
            </a:pPr>
            <a:r>
              <a:rPr lang="en">
                <a:solidFill>
                  <a:schemeClr val="accent3"/>
                </a:solidFill>
              </a:rPr>
              <a:t>Reconstruction objective - makes sure that the image is similar enough to the first image</a:t>
            </a: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D</a:t>
            </a:r>
            <a:r>
              <a:rPr lang="en">
                <a:solidFill>
                  <a:schemeClr val="accent3"/>
                </a:solidFill>
              </a:rPr>
              <a:t>iscriminator</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Takes an image an input and outputs a single  number (</a:t>
            </a:r>
            <a:r>
              <a:rPr lang="en"/>
              <a:t>Whether or not it thinks the image is fake</a:t>
            </a:r>
            <a:r>
              <a:rPr lang="en">
                <a:solidFill>
                  <a:schemeClr val="accent3"/>
                </a:solidFill>
              </a:rPr>
              <a:t>)</a:t>
            </a:r>
            <a:endParaRPr sz="1100">
              <a:solidFill>
                <a:schemeClr val="accent3"/>
              </a:solidFill>
            </a:endParaRPr>
          </a:p>
        </p:txBody>
      </p:sp>
      <p:pic>
        <p:nvPicPr>
          <p:cNvPr id="1474" name="Google Shape;1474;p92"/>
          <p:cNvPicPr preferRelativeResize="0"/>
          <p:nvPr/>
        </p:nvPicPr>
        <p:blipFill rotWithShape="1">
          <a:blip r:embed="rId3">
            <a:alphaModFix/>
          </a:blip>
          <a:srcRect b="0" l="3058" r="11258" t="0"/>
          <a:stretch/>
        </p:blipFill>
        <p:spPr>
          <a:xfrm>
            <a:off x="4722300" y="1699275"/>
            <a:ext cx="4418976" cy="2232225"/>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8" name="Shape 1478"/>
        <p:cNvGrpSpPr/>
        <p:nvPr/>
      </p:nvGrpSpPr>
      <p:grpSpPr>
        <a:xfrm>
          <a:off x="0" y="0"/>
          <a:ext cx="0" cy="0"/>
          <a:chOff x="0" y="0"/>
          <a:chExt cx="0" cy="0"/>
        </a:xfrm>
      </p:grpSpPr>
      <p:sp>
        <p:nvSpPr>
          <p:cNvPr id="1479" name="Google Shape;1479;p93"/>
          <p:cNvSpPr txBox="1"/>
          <p:nvPr>
            <p:ph type="title"/>
          </p:nvPr>
        </p:nvSpPr>
        <p:spPr>
          <a:xfrm>
            <a:off x="720000" y="445025"/>
            <a:ext cx="8022600" cy="530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Image manipulation- “</a:t>
            </a:r>
            <a:r>
              <a:rPr lang="en"/>
              <a:t>Drag Your GAN”: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80" name="Google Shape;1480;p93"/>
          <p:cNvSpPr txBox="1"/>
          <p:nvPr>
            <p:ph idx="1" type="body"/>
          </p:nvPr>
        </p:nvSpPr>
        <p:spPr>
          <a:xfrm>
            <a:off x="720000" y="1056771"/>
            <a:ext cx="7889400" cy="15594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3"/>
              </a:buClr>
              <a:buSzPts val="1200"/>
              <a:buChar char="●"/>
            </a:pPr>
            <a:r>
              <a:rPr lang="en">
                <a:solidFill>
                  <a:schemeClr val="accent3"/>
                </a:solidFill>
              </a:rPr>
              <a:t>Derived</a:t>
            </a:r>
            <a:r>
              <a:rPr lang="en">
                <a:solidFill>
                  <a:schemeClr val="accent3"/>
                </a:solidFill>
              </a:rPr>
              <a:t> from a model called StyleGans</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Manipulate</a:t>
            </a:r>
            <a:r>
              <a:rPr lang="en">
                <a:solidFill>
                  <a:schemeClr val="accent3"/>
                </a:solidFill>
              </a:rPr>
              <a:t> an </a:t>
            </a:r>
            <a:r>
              <a:rPr lang="en">
                <a:solidFill>
                  <a:schemeClr val="accent3"/>
                </a:solidFill>
              </a:rPr>
              <a:t>image</a:t>
            </a:r>
            <a:r>
              <a:rPr lang="en">
                <a:solidFill>
                  <a:schemeClr val="accent3"/>
                </a:solidFill>
              </a:rPr>
              <a:t> by dragging points and then getting points around the red point to move closer to the blue point </a:t>
            </a:r>
            <a:r>
              <a:rPr lang="en">
                <a:solidFill>
                  <a:schemeClr val="accent3"/>
                </a:solidFill>
              </a:rPr>
              <a:t>as well </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See what features are </a:t>
            </a:r>
            <a:r>
              <a:rPr lang="en">
                <a:solidFill>
                  <a:schemeClr val="accent3"/>
                </a:solidFill>
              </a:rPr>
              <a:t>the</a:t>
            </a:r>
            <a:r>
              <a:rPr lang="en">
                <a:solidFill>
                  <a:schemeClr val="accent3"/>
                </a:solidFill>
              </a:rPr>
              <a:t> </a:t>
            </a:r>
            <a:r>
              <a:rPr lang="en">
                <a:solidFill>
                  <a:schemeClr val="accent3"/>
                </a:solidFill>
              </a:rPr>
              <a:t>closest</a:t>
            </a:r>
            <a:r>
              <a:rPr lang="en">
                <a:solidFill>
                  <a:schemeClr val="accent3"/>
                </a:solidFill>
              </a:rPr>
              <a:t> to that </a:t>
            </a:r>
            <a:r>
              <a:rPr lang="en">
                <a:solidFill>
                  <a:schemeClr val="accent3"/>
                </a:solidFill>
              </a:rPr>
              <a:t>selected</a:t>
            </a:r>
            <a:r>
              <a:rPr lang="en">
                <a:solidFill>
                  <a:schemeClr val="accent3"/>
                </a:solidFill>
              </a:rPr>
              <a:t> point </a:t>
            </a:r>
            <a:r>
              <a:rPr lang="en">
                <a:solidFill>
                  <a:schemeClr val="accent3"/>
                </a:solidFill>
              </a:rPr>
              <a:t>and</a:t>
            </a:r>
            <a:r>
              <a:rPr lang="en">
                <a:solidFill>
                  <a:schemeClr val="accent3"/>
                </a:solidFill>
              </a:rPr>
              <a:t> then translate them</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Discriminator</a:t>
            </a:r>
            <a:r>
              <a:rPr lang="en">
                <a:solidFill>
                  <a:schemeClr val="accent3"/>
                </a:solidFill>
              </a:rPr>
              <a:t> determines </a:t>
            </a:r>
            <a:r>
              <a:rPr lang="en">
                <a:solidFill>
                  <a:schemeClr val="accent3"/>
                </a:solidFill>
              </a:rPr>
              <a:t>whether or not the image is real or fake given the translation</a:t>
            </a:r>
            <a:endParaRPr>
              <a:solidFill>
                <a:schemeClr val="accent3"/>
              </a:solidFill>
            </a:endParaRPr>
          </a:p>
        </p:txBody>
      </p:sp>
      <p:pic>
        <p:nvPicPr>
          <p:cNvPr id="1481" name="Google Shape;1481;p93"/>
          <p:cNvPicPr preferRelativeResize="0"/>
          <p:nvPr/>
        </p:nvPicPr>
        <p:blipFill>
          <a:blip r:embed="rId3">
            <a:alphaModFix/>
          </a:blip>
          <a:stretch>
            <a:fillRect/>
          </a:stretch>
        </p:blipFill>
        <p:spPr>
          <a:xfrm>
            <a:off x="886050" y="2784475"/>
            <a:ext cx="7118421" cy="2133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5" name="Shape 1485"/>
        <p:cNvGrpSpPr/>
        <p:nvPr/>
      </p:nvGrpSpPr>
      <p:grpSpPr>
        <a:xfrm>
          <a:off x="0" y="0"/>
          <a:ext cx="0" cy="0"/>
          <a:chOff x="0" y="0"/>
          <a:chExt cx="0" cy="0"/>
        </a:xfrm>
      </p:grpSpPr>
      <p:sp>
        <p:nvSpPr>
          <p:cNvPr id="1486" name="Google Shape;1486;p9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Drag Your Gans Demo</a:t>
            </a:r>
            <a:endParaRPr/>
          </a:p>
          <a:p>
            <a:pPr indent="0" lvl="0" marL="0" rtl="0" algn="l">
              <a:spcBef>
                <a:spcPts val="0"/>
              </a:spcBef>
              <a:spcAft>
                <a:spcPts val="0"/>
              </a:spcAft>
              <a:buNone/>
            </a:pPr>
            <a:r>
              <a:t/>
            </a:r>
            <a:endParaRPr/>
          </a:p>
        </p:txBody>
      </p:sp>
      <p:pic>
        <p:nvPicPr>
          <p:cNvPr descr="Paper Abstract:&#10;Synthesizing visual content that meets users' needs often requires flexible and precise controllability of the pose, shape, expression, and layout of the generated objects. Existing approaches gain controllability of generative adversarial networks (GANs) via manually annotated training data or a prior 3D model, which often lack flexibility, precision, and generality. In this work, we study a powerful yet much less explored way of controlling GANs, that is, to &quot;drag&quot; any points of the image to precisely reach target points in a user-interactive manner, as shown in Fig.1. To achieve this, we propose DragGAN, which consists of two main components including: 1) a feature-based motion supervision that drives the handle point to move towards the target position, and 2) a new point tracking approach that leverages the discriminative GAN features to keep localizing the position of the handle points. Through DragGAN, anyone can deform an image with precise control over where pixels go, thus manipulating the pose, shape, expression, and layout of diverse categories such as animals, cars, humans, landscapes, etc. As these manipulations are performed on the learned generative image manifold of a GAN, they tend to produce realistic outputs even for challenging scenarios such as hallucinating occluded content and deforming shapes that consistently follow the object's rigidity. Both qualitative and quantitative comparisons demonstrate the advantage of DragGAN over prior approaches in the tasks of image manipulation and point tracking. We also showcase the manipulation of real images through GAN inversion. &#10;&#10;Reference Publication:&#10;X. Pan,  A. Tewari, T.  Leimkühler,  L. Liu,  A. Meka,  C. Theobalt. Drag Your GAN: Interactive Point-based Manipulation on the Generative Image Manifold. In SIGGRAPH 2023 Conference Proceedings&#10;&#10;&#10;Project Page:&#10;https://vcai.mpi-inf.mpg.de/projects/DragGAN/" id="1487" name="Google Shape;1487;p94" title="Drag Your GAN: Interactive Point-based Manipulation on the Generative Image Manifold. SIGGRAPH 2023">
            <a:hlinkClick r:id="rId3"/>
          </p:cNvPr>
          <p:cNvPicPr preferRelativeResize="0"/>
          <p:nvPr/>
        </p:nvPicPr>
        <p:blipFill>
          <a:blip r:embed="rId4">
            <a:alphaModFix/>
          </a:blip>
          <a:stretch>
            <a:fillRect/>
          </a:stretch>
        </p:blipFill>
        <p:spPr>
          <a:xfrm>
            <a:off x="1170175" y="1017725"/>
            <a:ext cx="6641650" cy="37359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95"/>
          <p:cNvSpPr txBox="1"/>
          <p:nvPr>
            <p:ph type="title"/>
          </p:nvPr>
        </p:nvSpPr>
        <p:spPr>
          <a:xfrm>
            <a:off x="910975" y="508300"/>
            <a:ext cx="7173900" cy="55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Music Generation with Gans- “Musegan” </a:t>
            </a:r>
            <a:endParaRPr/>
          </a:p>
        </p:txBody>
      </p:sp>
      <p:sp>
        <p:nvSpPr>
          <p:cNvPr id="1493" name="Google Shape;1493;p95"/>
          <p:cNvSpPr txBox="1"/>
          <p:nvPr>
            <p:ph idx="1" type="body"/>
          </p:nvPr>
        </p:nvSpPr>
        <p:spPr>
          <a:xfrm>
            <a:off x="4339875" y="1256325"/>
            <a:ext cx="4308900" cy="37179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3"/>
              </a:buClr>
              <a:buSzPts val="1200"/>
              <a:buChar char="●"/>
            </a:pPr>
            <a:r>
              <a:rPr lang="en">
                <a:solidFill>
                  <a:schemeClr val="accent3"/>
                </a:solidFill>
              </a:rPr>
              <a:t>Tried 3 different </a:t>
            </a:r>
            <a:r>
              <a:rPr lang="en">
                <a:solidFill>
                  <a:schemeClr val="accent3"/>
                </a:solidFill>
              </a:rPr>
              <a:t>approaches for the generator:</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Jamming model</a:t>
            </a:r>
            <a:endParaRPr>
              <a:solidFill>
                <a:schemeClr val="accent3"/>
              </a:solidFill>
            </a:endParaRPr>
          </a:p>
          <a:p>
            <a:pPr indent="-304800" lvl="2" marL="1371600" rtl="0" algn="l">
              <a:spcBef>
                <a:spcPts val="0"/>
              </a:spcBef>
              <a:spcAft>
                <a:spcPts val="0"/>
              </a:spcAft>
              <a:buClr>
                <a:schemeClr val="accent3"/>
              </a:buClr>
              <a:buSzPts val="1200"/>
              <a:buChar char="■"/>
            </a:pPr>
            <a:r>
              <a:rPr lang="en">
                <a:solidFill>
                  <a:schemeClr val="accent3"/>
                </a:solidFill>
              </a:rPr>
              <a:t>Multiple generator work independently , M generators and M discriminator</a:t>
            </a:r>
            <a:endParaRPr>
              <a:solidFill>
                <a:schemeClr val="accent3"/>
              </a:solidFill>
            </a:endParaRPr>
          </a:p>
          <a:p>
            <a:pPr indent="-304800" lvl="2" marL="1371600" rtl="0" algn="l">
              <a:spcBef>
                <a:spcPts val="0"/>
              </a:spcBef>
              <a:spcAft>
                <a:spcPts val="0"/>
              </a:spcAft>
              <a:buClr>
                <a:schemeClr val="accent3"/>
              </a:buClr>
              <a:buSzPts val="1200"/>
              <a:buChar char="■"/>
            </a:pPr>
            <a:r>
              <a:rPr lang="en">
                <a:solidFill>
                  <a:schemeClr val="accent3"/>
                </a:solidFill>
              </a:rPr>
              <a:t>Every generator needs a discriminator</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Composer Model</a:t>
            </a:r>
            <a:endParaRPr>
              <a:solidFill>
                <a:schemeClr val="accent3"/>
              </a:solidFill>
            </a:endParaRPr>
          </a:p>
          <a:p>
            <a:pPr indent="-304800" lvl="2" marL="1371600" rtl="0" algn="l">
              <a:spcBef>
                <a:spcPts val="0"/>
              </a:spcBef>
              <a:spcAft>
                <a:spcPts val="0"/>
              </a:spcAft>
              <a:buClr>
                <a:schemeClr val="accent3"/>
              </a:buClr>
              <a:buSzPts val="1200"/>
              <a:buChar char="■"/>
            </a:pPr>
            <a:r>
              <a:rPr lang="en">
                <a:solidFill>
                  <a:schemeClr val="accent3"/>
                </a:solidFill>
              </a:rPr>
              <a:t>One single generator generates multiple channel piano roll</a:t>
            </a:r>
            <a:endParaRPr>
              <a:solidFill>
                <a:schemeClr val="accent3"/>
              </a:solidFill>
            </a:endParaRPr>
          </a:p>
          <a:p>
            <a:pPr indent="-304800" lvl="2" marL="1371600" rtl="0" algn="l">
              <a:spcBef>
                <a:spcPts val="0"/>
              </a:spcBef>
              <a:spcAft>
                <a:spcPts val="0"/>
              </a:spcAft>
              <a:buClr>
                <a:schemeClr val="accent3"/>
              </a:buClr>
              <a:buSzPts val="1200"/>
              <a:buChar char="■"/>
            </a:pPr>
            <a:r>
              <a:rPr lang="en">
                <a:solidFill>
                  <a:schemeClr val="accent3"/>
                </a:solidFill>
              </a:rPr>
              <a:t>One discriminator</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Hybrid Model</a:t>
            </a:r>
            <a:endParaRPr>
              <a:solidFill>
                <a:schemeClr val="accent3"/>
              </a:solidFill>
            </a:endParaRPr>
          </a:p>
          <a:p>
            <a:pPr indent="-304800" lvl="2" marL="1371600" rtl="0" algn="l">
              <a:spcBef>
                <a:spcPts val="0"/>
              </a:spcBef>
              <a:spcAft>
                <a:spcPts val="0"/>
              </a:spcAft>
              <a:buClr>
                <a:schemeClr val="accent3"/>
              </a:buClr>
              <a:buSzPts val="1200"/>
              <a:buChar char="■"/>
            </a:pPr>
            <a:r>
              <a:rPr lang="en">
                <a:solidFill>
                  <a:schemeClr val="accent3"/>
                </a:solidFill>
              </a:rPr>
              <a:t>A mix of the two models, M generators BUT 1 discriminator</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Cons: </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Discriminator</a:t>
            </a:r>
            <a:r>
              <a:rPr lang="en">
                <a:solidFill>
                  <a:schemeClr val="accent3"/>
                </a:solidFill>
              </a:rPr>
              <a:t> is not as good as a human at recognizing real </a:t>
            </a:r>
            <a:r>
              <a:rPr lang="en">
                <a:solidFill>
                  <a:schemeClr val="accent3"/>
                </a:solidFill>
              </a:rPr>
              <a:t>music</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Sometimes the generator would generate the same patterns monotonously</a:t>
            </a:r>
            <a:endParaRPr>
              <a:solidFill>
                <a:schemeClr val="accent3"/>
              </a:solidFill>
            </a:endParaRPr>
          </a:p>
          <a:p>
            <a:pPr indent="0" lvl="0" marL="0" rtl="0" algn="l">
              <a:spcBef>
                <a:spcPts val="0"/>
              </a:spcBef>
              <a:spcAft>
                <a:spcPts val="0"/>
              </a:spcAft>
              <a:buNone/>
            </a:pPr>
            <a:r>
              <a:t/>
            </a:r>
            <a:endParaRPr>
              <a:solidFill>
                <a:schemeClr val="accent3"/>
              </a:solidFill>
            </a:endParaRPr>
          </a:p>
          <a:p>
            <a:pPr indent="0" lvl="0" marL="0" rtl="0" algn="l">
              <a:spcBef>
                <a:spcPts val="0"/>
              </a:spcBef>
              <a:spcAft>
                <a:spcPts val="0"/>
              </a:spcAft>
              <a:buNone/>
            </a:pPr>
            <a:r>
              <a:t/>
            </a:r>
            <a:endParaRPr>
              <a:solidFill>
                <a:schemeClr val="accent3"/>
              </a:solidFill>
            </a:endParaRPr>
          </a:p>
        </p:txBody>
      </p:sp>
      <p:pic>
        <p:nvPicPr>
          <p:cNvPr id="1494" name="Google Shape;1494;p95"/>
          <p:cNvPicPr preferRelativeResize="0"/>
          <p:nvPr/>
        </p:nvPicPr>
        <p:blipFill>
          <a:blip r:embed="rId3">
            <a:alphaModFix/>
          </a:blip>
          <a:stretch>
            <a:fillRect/>
          </a:stretch>
        </p:blipFill>
        <p:spPr>
          <a:xfrm>
            <a:off x="1163400" y="1630438"/>
            <a:ext cx="2969676" cy="2969676"/>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8" name="Shape 1498"/>
        <p:cNvGrpSpPr/>
        <p:nvPr/>
      </p:nvGrpSpPr>
      <p:grpSpPr>
        <a:xfrm>
          <a:off x="0" y="0"/>
          <a:ext cx="0" cy="0"/>
          <a:chOff x="0" y="0"/>
          <a:chExt cx="0" cy="0"/>
        </a:xfrm>
      </p:grpSpPr>
      <p:pic>
        <p:nvPicPr>
          <p:cNvPr id="1499" name="Google Shape;1499;p96"/>
          <p:cNvPicPr preferRelativeResize="0"/>
          <p:nvPr/>
        </p:nvPicPr>
        <p:blipFill rotWithShape="1">
          <a:blip r:embed="rId3">
            <a:alphaModFix/>
          </a:blip>
          <a:srcRect b="0" l="7864" r="5623" t="56047"/>
          <a:stretch/>
        </p:blipFill>
        <p:spPr>
          <a:xfrm>
            <a:off x="3253175" y="239125"/>
            <a:ext cx="5580124" cy="1355225"/>
          </a:xfrm>
          <a:prstGeom prst="rect">
            <a:avLst/>
          </a:prstGeom>
          <a:noFill/>
          <a:ln>
            <a:noFill/>
          </a:ln>
        </p:spPr>
      </p:pic>
      <p:pic>
        <p:nvPicPr>
          <p:cNvPr id="1500" name="Google Shape;1500;p96"/>
          <p:cNvPicPr preferRelativeResize="0"/>
          <p:nvPr/>
        </p:nvPicPr>
        <p:blipFill rotWithShape="1">
          <a:blip r:embed="rId4">
            <a:alphaModFix/>
          </a:blip>
          <a:srcRect b="0" l="10596" r="21431" t="57757"/>
          <a:stretch/>
        </p:blipFill>
        <p:spPr>
          <a:xfrm>
            <a:off x="3253175" y="1718975"/>
            <a:ext cx="5580127" cy="1458850"/>
          </a:xfrm>
          <a:prstGeom prst="rect">
            <a:avLst/>
          </a:prstGeom>
          <a:noFill/>
          <a:ln>
            <a:noFill/>
          </a:ln>
        </p:spPr>
      </p:pic>
      <p:pic>
        <p:nvPicPr>
          <p:cNvPr id="1501" name="Google Shape;1501;p96"/>
          <p:cNvPicPr preferRelativeResize="0"/>
          <p:nvPr/>
        </p:nvPicPr>
        <p:blipFill rotWithShape="1">
          <a:blip r:embed="rId5">
            <a:alphaModFix/>
          </a:blip>
          <a:srcRect b="1166" l="0" r="23365" t="68457"/>
          <a:stretch/>
        </p:blipFill>
        <p:spPr>
          <a:xfrm>
            <a:off x="3253175" y="3302450"/>
            <a:ext cx="5580126" cy="1697950"/>
          </a:xfrm>
          <a:prstGeom prst="rect">
            <a:avLst/>
          </a:prstGeom>
          <a:noFill/>
          <a:ln>
            <a:noFill/>
          </a:ln>
        </p:spPr>
      </p:pic>
      <p:sp>
        <p:nvSpPr>
          <p:cNvPr id="1502" name="Google Shape;1502;p96"/>
          <p:cNvSpPr txBox="1"/>
          <p:nvPr/>
        </p:nvSpPr>
        <p:spPr>
          <a:xfrm>
            <a:off x="591950" y="825600"/>
            <a:ext cx="230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anken Grotesk"/>
                <a:ea typeface="Hanken Grotesk"/>
                <a:cs typeface="Hanken Grotesk"/>
                <a:sym typeface="Hanken Grotesk"/>
              </a:rPr>
              <a:t>Jamming Model:</a:t>
            </a:r>
            <a:endParaRPr sz="1200">
              <a:solidFill>
                <a:schemeClr val="dk1"/>
              </a:solidFill>
              <a:latin typeface="Hanken Grotesk"/>
              <a:ea typeface="Hanken Grotesk"/>
              <a:cs typeface="Hanken Grotesk"/>
              <a:sym typeface="Hanken Grotesk"/>
            </a:endParaRPr>
          </a:p>
        </p:txBody>
      </p:sp>
      <p:sp>
        <p:nvSpPr>
          <p:cNvPr id="1503" name="Google Shape;1503;p96"/>
          <p:cNvSpPr txBox="1"/>
          <p:nvPr/>
        </p:nvSpPr>
        <p:spPr>
          <a:xfrm>
            <a:off x="591950" y="2263750"/>
            <a:ext cx="230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anken Grotesk"/>
                <a:ea typeface="Hanken Grotesk"/>
                <a:cs typeface="Hanken Grotesk"/>
                <a:sym typeface="Hanken Grotesk"/>
              </a:rPr>
              <a:t>Composer Model</a:t>
            </a:r>
            <a:endParaRPr sz="1200">
              <a:solidFill>
                <a:schemeClr val="dk1"/>
              </a:solidFill>
              <a:latin typeface="Hanken Grotesk"/>
              <a:ea typeface="Hanken Grotesk"/>
              <a:cs typeface="Hanken Grotesk"/>
              <a:sym typeface="Hanken Grotesk"/>
            </a:endParaRPr>
          </a:p>
        </p:txBody>
      </p:sp>
      <p:sp>
        <p:nvSpPr>
          <p:cNvPr id="1504" name="Google Shape;1504;p96"/>
          <p:cNvSpPr txBox="1"/>
          <p:nvPr/>
        </p:nvSpPr>
        <p:spPr>
          <a:xfrm>
            <a:off x="591950" y="3966775"/>
            <a:ext cx="23055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Hanken Grotesk"/>
                <a:ea typeface="Hanken Grotesk"/>
                <a:cs typeface="Hanken Grotesk"/>
                <a:sym typeface="Hanken Grotesk"/>
              </a:rPr>
              <a:t>Hybrid Model</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7" name="Shape 717"/>
        <p:cNvGrpSpPr/>
        <p:nvPr/>
      </p:nvGrpSpPr>
      <p:grpSpPr>
        <a:xfrm>
          <a:off x="0" y="0"/>
          <a:ext cx="0" cy="0"/>
          <a:chOff x="0" y="0"/>
          <a:chExt cx="0" cy="0"/>
        </a:xfrm>
      </p:grpSpPr>
      <p:sp>
        <p:nvSpPr>
          <p:cNvPr id="718" name="Google Shape;718;p3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GAN Structure</a:t>
            </a:r>
            <a:endParaRPr/>
          </a:p>
        </p:txBody>
      </p:sp>
      <p:sp>
        <p:nvSpPr>
          <p:cNvPr id="719" name="Google Shape;719;p34"/>
          <p:cNvSpPr txBox="1"/>
          <p:nvPr>
            <p:ph idx="1" type="subTitle"/>
          </p:nvPr>
        </p:nvSpPr>
        <p:spPr>
          <a:xfrm>
            <a:off x="4876599" y="2035262"/>
            <a:ext cx="3191100" cy="26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These are deconvolutional neural networks (DNN). These algorithms work in reverse to CNNs, and aim to identify the features of an input that were either missed by the CNN or convoluted with other signals.</a:t>
            </a:r>
            <a:endParaRPr sz="1400"/>
          </a:p>
        </p:txBody>
      </p:sp>
      <p:sp>
        <p:nvSpPr>
          <p:cNvPr id="720" name="Google Shape;720;p34"/>
          <p:cNvSpPr txBox="1"/>
          <p:nvPr>
            <p:ph idx="2" type="subTitle"/>
          </p:nvPr>
        </p:nvSpPr>
        <p:spPr>
          <a:xfrm>
            <a:off x="1228844" y="2035262"/>
            <a:ext cx="3191400" cy="261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t>These are convolutional neural networks (CNN), which is a deep learning algorithm that can process an input image, differentiate between the objects within it, and assign importance to each other.</a:t>
            </a:r>
            <a:endParaRPr sz="1400"/>
          </a:p>
        </p:txBody>
      </p:sp>
      <p:sp>
        <p:nvSpPr>
          <p:cNvPr id="721" name="Google Shape;721;p34"/>
          <p:cNvSpPr txBox="1"/>
          <p:nvPr>
            <p:ph idx="3" type="subTitle"/>
          </p:nvPr>
        </p:nvSpPr>
        <p:spPr>
          <a:xfrm>
            <a:off x="1228844" y="1638838"/>
            <a:ext cx="3191400" cy="48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Generator</a:t>
            </a:r>
            <a:endParaRPr>
              <a:solidFill>
                <a:schemeClr val="lt1"/>
              </a:solidFill>
            </a:endParaRPr>
          </a:p>
        </p:txBody>
      </p:sp>
      <p:sp>
        <p:nvSpPr>
          <p:cNvPr id="722" name="Google Shape;722;p34"/>
          <p:cNvSpPr txBox="1"/>
          <p:nvPr>
            <p:ph idx="4" type="subTitle"/>
          </p:nvPr>
        </p:nvSpPr>
        <p:spPr>
          <a:xfrm>
            <a:off x="4876607" y="1638838"/>
            <a:ext cx="3191100" cy="48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Discriminator</a:t>
            </a:r>
            <a:endParaRPr>
              <a:solidFill>
                <a:schemeClr val="lt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08" name="Shape 1508"/>
        <p:cNvGrpSpPr/>
        <p:nvPr/>
      </p:nvGrpSpPr>
      <p:grpSpPr>
        <a:xfrm>
          <a:off x="0" y="0"/>
          <a:ext cx="0" cy="0"/>
          <a:chOff x="0" y="0"/>
          <a:chExt cx="0" cy="0"/>
        </a:xfrm>
      </p:grpSpPr>
      <p:sp>
        <p:nvSpPr>
          <p:cNvPr id="1509" name="Google Shape;1509;p9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For Musegan</a:t>
            </a:r>
            <a:endParaRPr/>
          </a:p>
        </p:txBody>
      </p:sp>
      <p:sp>
        <p:nvSpPr>
          <p:cNvPr id="1510" name="Google Shape;1510;p97"/>
          <p:cNvSpPr txBox="1"/>
          <p:nvPr>
            <p:ph idx="1" type="body"/>
          </p:nvPr>
        </p:nvSpPr>
        <p:spPr>
          <a:xfrm>
            <a:off x="720000" y="1056776"/>
            <a:ext cx="7704000" cy="4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https://salu133445.github.io/musegan/results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4" name="Shape 1514"/>
        <p:cNvGrpSpPr/>
        <p:nvPr/>
      </p:nvGrpSpPr>
      <p:grpSpPr>
        <a:xfrm>
          <a:off x="0" y="0"/>
          <a:ext cx="0" cy="0"/>
          <a:chOff x="0" y="0"/>
          <a:chExt cx="0" cy="0"/>
        </a:xfrm>
      </p:grpSpPr>
      <p:sp>
        <p:nvSpPr>
          <p:cNvPr id="1515" name="Google Shape;1515;p9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Malware and Cybersecurity </a:t>
            </a:r>
            <a:endParaRPr/>
          </a:p>
        </p:txBody>
      </p:sp>
      <p:sp>
        <p:nvSpPr>
          <p:cNvPr id="1516" name="Google Shape;1516;p98"/>
          <p:cNvSpPr txBox="1"/>
          <p:nvPr>
            <p:ph idx="1" type="body"/>
          </p:nvPr>
        </p:nvSpPr>
        <p:spPr>
          <a:xfrm>
            <a:off x="749575" y="1056300"/>
            <a:ext cx="4135200" cy="343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solidFill>
                <a:schemeClr val="accent3"/>
              </a:solidFill>
            </a:endParaRPr>
          </a:p>
          <a:p>
            <a:pPr indent="-323850" lvl="0" marL="457200" rtl="0" algn="l">
              <a:spcBef>
                <a:spcPts val="0"/>
              </a:spcBef>
              <a:spcAft>
                <a:spcPts val="0"/>
              </a:spcAft>
              <a:buClr>
                <a:schemeClr val="accent3"/>
              </a:buClr>
              <a:buSzPts val="1500"/>
              <a:buChar char="●"/>
            </a:pPr>
            <a:r>
              <a:rPr lang="en" sz="1500">
                <a:solidFill>
                  <a:schemeClr val="accent3"/>
                </a:solidFill>
              </a:rPr>
              <a:t>2 models we will go over</a:t>
            </a:r>
            <a:endParaRPr sz="1500">
              <a:solidFill>
                <a:schemeClr val="accent3"/>
              </a:solidFill>
            </a:endParaRPr>
          </a:p>
          <a:p>
            <a:pPr indent="-323850" lvl="1" marL="914400" rtl="0" algn="l">
              <a:spcBef>
                <a:spcPts val="0"/>
              </a:spcBef>
              <a:spcAft>
                <a:spcPts val="0"/>
              </a:spcAft>
              <a:buClr>
                <a:schemeClr val="accent3"/>
              </a:buClr>
              <a:buSzPts val="1500"/>
              <a:buChar char="○"/>
            </a:pPr>
            <a:r>
              <a:rPr lang="en" sz="1500">
                <a:solidFill>
                  <a:schemeClr val="accent3"/>
                </a:solidFill>
              </a:rPr>
              <a:t>MalGan</a:t>
            </a:r>
            <a:endParaRPr sz="1500">
              <a:solidFill>
                <a:schemeClr val="accent3"/>
              </a:solidFill>
            </a:endParaRPr>
          </a:p>
          <a:p>
            <a:pPr indent="-323850" lvl="1" marL="914400" rtl="0" algn="l">
              <a:spcBef>
                <a:spcPts val="0"/>
              </a:spcBef>
              <a:spcAft>
                <a:spcPts val="0"/>
              </a:spcAft>
              <a:buClr>
                <a:schemeClr val="accent3"/>
              </a:buClr>
              <a:buSzPts val="1500"/>
              <a:buChar char="○"/>
            </a:pPr>
            <a:r>
              <a:rPr lang="en" sz="1500">
                <a:solidFill>
                  <a:schemeClr val="accent3"/>
                </a:solidFill>
              </a:rPr>
              <a:t>MalFox</a:t>
            </a:r>
            <a:br>
              <a:rPr lang="en" sz="1500">
                <a:solidFill>
                  <a:schemeClr val="accent3"/>
                </a:solidFill>
              </a:rPr>
            </a:br>
            <a:endParaRPr sz="1500">
              <a:solidFill>
                <a:schemeClr val="accent3"/>
              </a:solidFill>
            </a:endParaRPr>
          </a:p>
          <a:p>
            <a:pPr indent="-323850" lvl="0" marL="457200" rtl="0" algn="l">
              <a:spcBef>
                <a:spcPts val="0"/>
              </a:spcBef>
              <a:spcAft>
                <a:spcPts val="0"/>
              </a:spcAft>
              <a:buClr>
                <a:schemeClr val="accent3"/>
              </a:buClr>
              <a:buSzPts val="1500"/>
              <a:buChar char="●"/>
            </a:pPr>
            <a:r>
              <a:rPr lang="en" sz="1500">
                <a:solidFill>
                  <a:schemeClr val="accent3"/>
                </a:solidFill>
              </a:rPr>
              <a:t>Why would we want to Generate </a:t>
            </a:r>
            <a:r>
              <a:rPr lang="en" sz="1500">
                <a:solidFill>
                  <a:schemeClr val="accent3"/>
                </a:solidFill>
              </a:rPr>
              <a:t>Adversarial</a:t>
            </a:r>
            <a:r>
              <a:rPr lang="en" sz="1500">
                <a:solidFill>
                  <a:schemeClr val="accent3"/>
                </a:solidFill>
              </a:rPr>
              <a:t> Examples of Malware?</a:t>
            </a:r>
            <a:endParaRPr sz="1500">
              <a:solidFill>
                <a:schemeClr val="accent3"/>
              </a:solidFill>
            </a:endParaRPr>
          </a:p>
          <a:p>
            <a:pPr indent="-323850" lvl="1" marL="914400" rtl="0" algn="l">
              <a:spcBef>
                <a:spcPts val="0"/>
              </a:spcBef>
              <a:spcAft>
                <a:spcPts val="0"/>
              </a:spcAft>
              <a:buClr>
                <a:schemeClr val="accent3"/>
              </a:buClr>
              <a:buSzPts val="1500"/>
              <a:buChar char="○"/>
            </a:pPr>
            <a:r>
              <a:rPr lang="en" sz="1500">
                <a:solidFill>
                  <a:schemeClr val="accent3"/>
                </a:solidFill>
              </a:rPr>
              <a:t>Improve current </a:t>
            </a:r>
            <a:r>
              <a:rPr lang="en" sz="1500">
                <a:solidFill>
                  <a:schemeClr val="accent3"/>
                </a:solidFill>
              </a:rPr>
              <a:t>malware detection</a:t>
            </a:r>
            <a:r>
              <a:rPr lang="en" sz="1500">
                <a:solidFill>
                  <a:schemeClr val="accent3"/>
                </a:solidFill>
              </a:rPr>
              <a:t> </a:t>
            </a:r>
            <a:endParaRPr sz="1500">
              <a:solidFill>
                <a:schemeClr val="accent3"/>
              </a:solidFill>
            </a:endParaRPr>
          </a:p>
        </p:txBody>
      </p:sp>
      <p:pic>
        <p:nvPicPr>
          <p:cNvPr id="1517" name="Google Shape;1517;p98"/>
          <p:cNvPicPr preferRelativeResize="0"/>
          <p:nvPr/>
        </p:nvPicPr>
        <p:blipFill>
          <a:blip r:embed="rId3">
            <a:alphaModFix/>
          </a:blip>
          <a:stretch>
            <a:fillRect/>
          </a:stretch>
        </p:blipFill>
        <p:spPr>
          <a:xfrm>
            <a:off x="4965300" y="1243750"/>
            <a:ext cx="4082149" cy="3061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99"/>
          <p:cNvSpPr txBox="1"/>
          <p:nvPr>
            <p:ph type="title"/>
          </p:nvPr>
        </p:nvSpPr>
        <p:spPr>
          <a:xfrm>
            <a:off x="720150" y="458325"/>
            <a:ext cx="7703700" cy="53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Malware Example Generation-“MalGan”</a:t>
            </a:r>
            <a:endParaRPr/>
          </a:p>
          <a:p>
            <a:pPr indent="0" lvl="0" marL="0" rtl="0" algn="l">
              <a:spcBef>
                <a:spcPts val="0"/>
              </a:spcBef>
              <a:spcAft>
                <a:spcPts val="0"/>
              </a:spcAft>
              <a:buNone/>
            </a:pPr>
            <a:r>
              <a:t/>
            </a:r>
            <a:endParaRPr/>
          </a:p>
        </p:txBody>
      </p:sp>
      <p:sp>
        <p:nvSpPr>
          <p:cNvPr id="1523" name="Google Shape;1523;p99"/>
          <p:cNvSpPr txBox="1"/>
          <p:nvPr>
            <p:ph idx="1" type="body"/>
          </p:nvPr>
        </p:nvSpPr>
        <p:spPr>
          <a:xfrm>
            <a:off x="491400" y="1056763"/>
            <a:ext cx="4194300" cy="38280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3"/>
              </a:buClr>
              <a:buSzPts val="1200"/>
              <a:buChar char="●"/>
            </a:pPr>
            <a:r>
              <a:rPr lang="en">
                <a:solidFill>
                  <a:schemeClr val="accent3"/>
                </a:solidFill>
              </a:rPr>
              <a:t>Does not</a:t>
            </a:r>
            <a:r>
              <a:rPr lang="en">
                <a:solidFill>
                  <a:schemeClr val="accent3"/>
                </a:solidFill>
              </a:rPr>
              <a:t> actually generate malware</a:t>
            </a: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Takes the concatenation of a malware feature vector m and a noise vector z as input.</a:t>
            </a: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ONLY adds irrelevant </a:t>
            </a:r>
            <a:r>
              <a:rPr lang="en">
                <a:solidFill>
                  <a:schemeClr val="accent3"/>
                </a:solidFill>
              </a:rPr>
              <a:t>features</a:t>
            </a:r>
            <a:r>
              <a:rPr lang="en">
                <a:solidFill>
                  <a:schemeClr val="accent3"/>
                </a:solidFill>
              </a:rPr>
              <a:t> to the malware</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Removing </a:t>
            </a:r>
            <a:r>
              <a:rPr lang="en">
                <a:solidFill>
                  <a:schemeClr val="accent3"/>
                </a:solidFill>
              </a:rPr>
              <a:t>API</a:t>
            </a:r>
            <a:r>
              <a:rPr lang="en">
                <a:solidFill>
                  <a:schemeClr val="accent3"/>
                </a:solidFill>
              </a:rPr>
              <a:t> calls will not allow the malware to do its job as being a malware.</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Generator:</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M</a:t>
            </a:r>
            <a:r>
              <a:rPr lang="en">
                <a:solidFill>
                  <a:schemeClr val="accent3"/>
                </a:solidFill>
              </a:rPr>
              <a:t>ulti-layer feed-forward </a:t>
            </a: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Discriminator ( Black Box Detector)</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“Authors know nothing about the detailed structure of the black-box detector”</a:t>
            </a: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Substitute Detector :</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M</a:t>
            </a:r>
            <a:r>
              <a:rPr lang="en">
                <a:solidFill>
                  <a:schemeClr val="accent3"/>
                </a:solidFill>
              </a:rPr>
              <a:t>ulti-layer feed-forward </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Used to fit the Black Box Detector</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Provides gradient info to train the generator</a:t>
            </a:r>
            <a:br>
              <a:rPr lang="en">
                <a:solidFill>
                  <a:schemeClr val="accent3"/>
                </a:solidFill>
              </a:rPr>
            </a:br>
            <a:endParaRPr>
              <a:solidFill>
                <a:schemeClr val="accent3"/>
              </a:solidFill>
            </a:endParaRPr>
          </a:p>
          <a:p>
            <a:pPr indent="0" lvl="0" marL="0" rtl="0" algn="l">
              <a:spcBef>
                <a:spcPts val="0"/>
              </a:spcBef>
              <a:spcAft>
                <a:spcPts val="0"/>
              </a:spcAft>
              <a:buNone/>
            </a:pPr>
            <a:r>
              <a:t/>
            </a:r>
            <a:endParaRPr>
              <a:solidFill>
                <a:schemeClr val="accent3"/>
              </a:solidFill>
            </a:endParaRPr>
          </a:p>
        </p:txBody>
      </p:sp>
      <p:pic>
        <p:nvPicPr>
          <p:cNvPr id="1524" name="Google Shape;1524;p99"/>
          <p:cNvPicPr preferRelativeResize="0"/>
          <p:nvPr/>
        </p:nvPicPr>
        <p:blipFill>
          <a:blip r:embed="rId3">
            <a:alphaModFix/>
          </a:blip>
          <a:stretch>
            <a:fillRect/>
          </a:stretch>
        </p:blipFill>
        <p:spPr>
          <a:xfrm>
            <a:off x="4685700" y="1428750"/>
            <a:ext cx="4298175" cy="1943100"/>
          </a:xfrm>
          <a:prstGeom prst="rect">
            <a:avLst/>
          </a:prstGeom>
          <a:noFill/>
          <a:ln>
            <a:noFill/>
          </a:ln>
        </p:spPr>
      </p:pic>
      <p:pic>
        <p:nvPicPr>
          <p:cNvPr id="1525" name="Google Shape;1525;p99"/>
          <p:cNvPicPr preferRelativeResize="0"/>
          <p:nvPr/>
        </p:nvPicPr>
        <p:blipFill rotWithShape="1">
          <a:blip r:embed="rId4">
            <a:alphaModFix/>
          </a:blip>
          <a:srcRect b="0" l="0" r="0" t="12785"/>
          <a:stretch/>
        </p:blipFill>
        <p:spPr>
          <a:xfrm>
            <a:off x="4720250" y="3598400"/>
            <a:ext cx="4229100" cy="15451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00"/>
          <p:cNvSpPr txBox="1"/>
          <p:nvPr>
            <p:ph type="title"/>
          </p:nvPr>
        </p:nvSpPr>
        <p:spPr>
          <a:xfrm>
            <a:off x="720000" y="451325"/>
            <a:ext cx="7741800" cy="65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Malware Generation-“MalFox”</a:t>
            </a:r>
            <a:endParaRPr/>
          </a:p>
        </p:txBody>
      </p:sp>
      <p:sp>
        <p:nvSpPr>
          <p:cNvPr id="1531" name="Google Shape;1531;p100"/>
          <p:cNvSpPr txBox="1"/>
          <p:nvPr>
            <p:ph idx="1" type="body"/>
          </p:nvPr>
        </p:nvSpPr>
        <p:spPr>
          <a:xfrm>
            <a:off x="720000" y="1056775"/>
            <a:ext cx="4002300" cy="39021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3"/>
              </a:buClr>
              <a:buSzPts val="1200"/>
              <a:buChar char="●"/>
            </a:pPr>
            <a:r>
              <a:rPr lang="en">
                <a:solidFill>
                  <a:schemeClr val="accent3"/>
                </a:solidFill>
              </a:rPr>
              <a:t>Actually generates Malware </a:t>
            </a:r>
            <a:r>
              <a:rPr lang="en">
                <a:solidFill>
                  <a:schemeClr val="accent3"/>
                </a:solidFill>
              </a:rPr>
              <a:t>unlike</a:t>
            </a:r>
            <a:r>
              <a:rPr lang="en">
                <a:solidFill>
                  <a:schemeClr val="accent3"/>
                </a:solidFill>
              </a:rPr>
              <a:t> MalGans</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Generator:</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Pr</a:t>
            </a:r>
            <a:r>
              <a:rPr lang="en">
                <a:solidFill>
                  <a:schemeClr val="accent3"/>
                </a:solidFill>
              </a:rPr>
              <a:t>oduces a perturbation path that is used by PE Editor to construct an adversarial malware example</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Perturbation path (Obfusmal, Stealmal, Hollowmal):</a:t>
            </a:r>
            <a:endParaRPr>
              <a:solidFill>
                <a:schemeClr val="accent3"/>
              </a:solidFill>
            </a:endParaRPr>
          </a:p>
          <a:p>
            <a:pPr indent="-304800" lvl="2" marL="1371600" rtl="0" algn="l">
              <a:spcBef>
                <a:spcPts val="0"/>
              </a:spcBef>
              <a:spcAft>
                <a:spcPts val="0"/>
              </a:spcAft>
              <a:buClr>
                <a:schemeClr val="accent3"/>
              </a:buClr>
              <a:buSzPts val="1200"/>
              <a:buChar char="■"/>
            </a:pPr>
            <a:r>
              <a:rPr lang="en">
                <a:solidFill>
                  <a:schemeClr val="accent3"/>
                </a:solidFill>
              </a:rPr>
              <a:t>alter malware in a way that evades detection while preserving its malicious functionality. </a:t>
            </a:r>
            <a:br>
              <a:rPr lang="en">
                <a:solidFill>
                  <a:schemeClr val="accent3"/>
                </a:solidFill>
              </a:rPr>
            </a:br>
            <a:endParaRPr>
              <a:solidFill>
                <a:schemeClr val="accent3"/>
              </a:solidFill>
            </a:endParaRPr>
          </a:p>
          <a:p>
            <a:pPr indent="-304800" lvl="0" marL="457200" rtl="0" algn="l">
              <a:spcBef>
                <a:spcPts val="0"/>
              </a:spcBef>
              <a:spcAft>
                <a:spcPts val="0"/>
              </a:spcAft>
              <a:buClr>
                <a:schemeClr val="accent3"/>
              </a:buClr>
              <a:buSzPts val="1200"/>
              <a:buChar char="●"/>
            </a:pPr>
            <a:r>
              <a:rPr lang="en">
                <a:solidFill>
                  <a:schemeClr val="accent3"/>
                </a:solidFill>
              </a:rPr>
              <a:t>Discriminator</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A</a:t>
            </a:r>
            <a:r>
              <a:rPr lang="en">
                <a:solidFill>
                  <a:schemeClr val="accent3"/>
                </a:solidFill>
              </a:rPr>
              <a:t>ttempts to precisely distinguish malware and benignware.</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The stronger the Discriminator, the more powerful the Generator (and the PE Editor). </a:t>
            </a:r>
            <a:endParaRPr>
              <a:solidFill>
                <a:schemeClr val="accent3"/>
              </a:solidFill>
            </a:endParaRPr>
          </a:p>
        </p:txBody>
      </p:sp>
      <p:pic>
        <p:nvPicPr>
          <p:cNvPr id="1532" name="Google Shape;1532;p100"/>
          <p:cNvPicPr preferRelativeResize="0"/>
          <p:nvPr/>
        </p:nvPicPr>
        <p:blipFill rotWithShape="1">
          <a:blip r:embed="rId3">
            <a:alphaModFix/>
          </a:blip>
          <a:srcRect b="-2859" l="0" r="14398" t="2860"/>
          <a:stretch/>
        </p:blipFill>
        <p:spPr>
          <a:xfrm>
            <a:off x="4652963" y="1178975"/>
            <a:ext cx="4338625" cy="2300301"/>
          </a:xfrm>
          <a:prstGeom prst="rect">
            <a:avLst/>
          </a:prstGeom>
          <a:noFill/>
          <a:ln>
            <a:noFill/>
          </a:ln>
        </p:spPr>
      </p:pic>
      <p:pic>
        <p:nvPicPr>
          <p:cNvPr id="1533" name="Google Shape;1533;p100"/>
          <p:cNvPicPr preferRelativeResize="0"/>
          <p:nvPr/>
        </p:nvPicPr>
        <p:blipFill>
          <a:blip r:embed="rId4">
            <a:alphaModFix/>
          </a:blip>
          <a:stretch>
            <a:fillRect/>
          </a:stretch>
        </p:blipFill>
        <p:spPr>
          <a:xfrm>
            <a:off x="4652975" y="3785276"/>
            <a:ext cx="4338625" cy="1197694"/>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37" name="Shape 1537"/>
        <p:cNvGrpSpPr/>
        <p:nvPr/>
      </p:nvGrpSpPr>
      <p:grpSpPr>
        <a:xfrm>
          <a:off x="0" y="0"/>
          <a:ext cx="0" cy="0"/>
          <a:chOff x="0" y="0"/>
          <a:chExt cx="0" cy="0"/>
        </a:xfrm>
      </p:grpSpPr>
      <p:sp>
        <p:nvSpPr>
          <p:cNvPr id="1538" name="Google Shape;1538;p10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used now?</a:t>
            </a:r>
            <a:endParaRPr/>
          </a:p>
        </p:txBody>
      </p:sp>
      <p:sp>
        <p:nvSpPr>
          <p:cNvPr id="1539" name="Google Shape;1539;p101"/>
          <p:cNvSpPr txBox="1"/>
          <p:nvPr>
            <p:ph idx="1" type="body"/>
          </p:nvPr>
        </p:nvSpPr>
        <p:spPr>
          <a:xfrm>
            <a:off x="720000" y="1056775"/>
            <a:ext cx="7704000" cy="11973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accent3"/>
              </a:buClr>
              <a:buSzPts val="1200"/>
              <a:buChar char="●"/>
            </a:pPr>
            <a:r>
              <a:rPr lang="en">
                <a:solidFill>
                  <a:schemeClr val="accent3"/>
                </a:solidFill>
              </a:rPr>
              <a:t>Instead of having GANS, the new </a:t>
            </a:r>
            <a:r>
              <a:rPr lang="en">
                <a:solidFill>
                  <a:schemeClr val="accent3"/>
                </a:solidFill>
              </a:rPr>
              <a:t>state</a:t>
            </a:r>
            <a:r>
              <a:rPr lang="en">
                <a:solidFill>
                  <a:schemeClr val="accent3"/>
                </a:solidFill>
              </a:rPr>
              <a:t> of </a:t>
            </a:r>
            <a:r>
              <a:rPr lang="en">
                <a:solidFill>
                  <a:schemeClr val="accent3"/>
                </a:solidFill>
              </a:rPr>
              <a:t>the</a:t>
            </a:r>
            <a:r>
              <a:rPr lang="en">
                <a:solidFill>
                  <a:schemeClr val="accent3"/>
                </a:solidFill>
              </a:rPr>
              <a:t> art models are the diffusion models.</a:t>
            </a:r>
            <a:endParaRPr>
              <a:solidFill>
                <a:schemeClr val="accent3"/>
              </a:solidFill>
            </a:endParaRPr>
          </a:p>
          <a:p>
            <a:pPr indent="-304800" lvl="1" marL="914400" rtl="0" algn="l">
              <a:spcBef>
                <a:spcPts val="0"/>
              </a:spcBef>
              <a:spcAft>
                <a:spcPts val="0"/>
              </a:spcAft>
              <a:buClr>
                <a:schemeClr val="accent3"/>
              </a:buClr>
              <a:buSzPts val="1200"/>
              <a:buChar char="○"/>
            </a:pPr>
            <a:r>
              <a:rPr lang="en">
                <a:solidFill>
                  <a:schemeClr val="accent3"/>
                </a:solidFill>
              </a:rPr>
              <a:t>Video </a:t>
            </a:r>
            <a:r>
              <a:rPr lang="en">
                <a:solidFill>
                  <a:schemeClr val="accent3"/>
                </a:solidFill>
              </a:rPr>
              <a:t>Generation, Image Generation, Music Generation - Diffusion Model transformer</a:t>
            </a:r>
            <a:endParaRPr>
              <a:solidFill>
                <a:schemeClr val="accent3"/>
              </a:solidFill>
            </a:endParaRPr>
          </a:p>
        </p:txBody>
      </p:sp>
      <p:pic>
        <p:nvPicPr>
          <p:cNvPr id="1540" name="Google Shape;1540;p101"/>
          <p:cNvPicPr preferRelativeResize="0"/>
          <p:nvPr/>
        </p:nvPicPr>
        <p:blipFill>
          <a:blip r:embed="rId3">
            <a:alphaModFix/>
          </a:blip>
          <a:stretch>
            <a:fillRect/>
          </a:stretch>
        </p:blipFill>
        <p:spPr>
          <a:xfrm>
            <a:off x="200600" y="2466125"/>
            <a:ext cx="8742800" cy="239655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102"/>
          <p:cNvSpPr txBox="1"/>
          <p:nvPr>
            <p:ph type="title"/>
          </p:nvPr>
        </p:nvSpPr>
        <p:spPr>
          <a:xfrm>
            <a:off x="2317950" y="1307100"/>
            <a:ext cx="4508100" cy="188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DEMO</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9" name="Shape 1549"/>
        <p:cNvGrpSpPr/>
        <p:nvPr/>
      </p:nvGrpSpPr>
      <p:grpSpPr>
        <a:xfrm>
          <a:off x="0" y="0"/>
          <a:ext cx="0" cy="0"/>
          <a:chOff x="0" y="0"/>
          <a:chExt cx="0" cy="0"/>
        </a:xfrm>
      </p:grpSpPr>
      <p:pic>
        <p:nvPicPr>
          <p:cNvPr id="1550" name="Google Shape;1550;p103"/>
          <p:cNvPicPr preferRelativeResize="0"/>
          <p:nvPr/>
        </p:nvPicPr>
        <p:blipFill>
          <a:blip r:embed="rId3">
            <a:alphaModFix/>
          </a:blip>
          <a:stretch>
            <a:fillRect/>
          </a:stretch>
        </p:blipFill>
        <p:spPr>
          <a:xfrm>
            <a:off x="1044211" y="1726300"/>
            <a:ext cx="7055575" cy="1283445"/>
          </a:xfrm>
          <a:prstGeom prst="rect">
            <a:avLst/>
          </a:prstGeom>
          <a:noFill/>
          <a:ln>
            <a:noFill/>
          </a:ln>
        </p:spPr>
      </p:pic>
      <p:sp>
        <p:nvSpPr>
          <p:cNvPr id="1551" name="Google Shape;1551;p103"/>
          <p:cNvSpPr txBox="1"/>
          <p:nvPr/>
        </p:nvSpPr>
        <p:spPr>
          <a:xfrm>
            <a:off x="1044225" y="807275"/>
            <a:ext cx="2750700" cy="709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Import MNIST data set</a:t>
            </a:r>
            <a:endParaRPr sz="1200">
              <a:solidFill>
                <a:schemeClr val="dk1"/>
              </a:solidFill>
              <a:latin typeface="Hanken Grotesk"/>
              <a:ea typeface="Hanken Grotesk"/>
              <a:cs typeface="Hanken Grotesk"/>
              <a:sym typeface="Hanken Grotesk"/>
            </a:endParaRPr>
          </a:p>
          <a:p>
            <a:pPr indent="-304800" lvl="0" marL="457200" rtl="0" algn="l">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Reshape and normalize</a:t>
            </a:r>
            <a:endParaRPr sz="1200">
              <a:solidFill>
                <a:schemeClr val="dk1"/>
              </a:solidFill>
              <a:latin typeface="Hanken Grotesk"/>
              <a:ea typeface="Hanken Grotesk"/>
              <a:cs typeface="Hanken Grotesk"/>
              <a:sym typeface="Hanken Grotesk"/>
            </a:endParaRPr>
          </a:p>
          <a:p>
            <a:pPr indent="-304800" lvl="0" marL="457200" rtl="0" algn="l">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Shuffle and batch</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pic>
        <p:nvPicPr>
          <p:cNvPr id="1556" name="Google Shape;1556;p104"/>
          <p:cNvPicPr preferRelativeResize="0"/>
          <p:nvPr/>
        </p:nvPicPr>
        <p:blipFill>
          <a:blip r:embed="rId3">
            <a:alphaModFix/>
          </a:blip>
          <a:stretch>
            <a:fillRect/>
          </a:stretch>
        </p:blipFill>
        <p:spPr>
          <a:xfrm>
            <a:off x="1044213" y="1267475"/>
            <a:ext cx="7055583" cy="3230050"/>
          </a:xfrm>
          <a:prstGeom prst="rect">
            <a:avLst/>
          </a:prstGeom>
          <a:noFill/>
          <a:ln>
            <a:noFill/>
          </a:ln>
        </p:spPr>
      </p:pic>
      <p:sp>
        <p:nvSpPr>
          <p:cNvPr id="1557" name="Google Shape;1557;p104"/>
          <p:cNvSpPr txBox="1"/>
          <p:nvPr/>
        </p:nvSpPr>
        <p:spPr>
          <a:xfrm>
            <a:off x="1044225" y="807275"/>
            <a:ext cx="2750700" cy="4602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Method for building generator</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pic>
        <p:nvPicPr>
          <p:cNvPr id="1562" name="Google Shape;1562;p105"/>
          <p:cNvPicPr preferRelativeResize="0"/>
          <p:nvPr/>
        </p:nvPicPr>
        <p:blipFill>
          <a:blip r:embed="rId3">
            <a:alphaModFix/>
          </a:blip>
          <a:stretch>
            <a:fillRect/>
          </a:stretch>
        </p:blipFill>
        <p:spPr>
          <a:xfrm>
            <a:off x="1286324" y="1222174"/>
            <a:ext cx="6571350" cy="2970150"/>
          </a:xfrm>
          <a:prstGeom prst="rect">
            <a:avLst/>
          </a:prstGeom>
          <a:noFill/>
          <a:ln>
            <a:noFill/>
          </a:ln>
        </p:spPr>
      </p:pic>
      <p:sp>
        <p:nvSpPr>
          <p:cNvPr id="1563" name="Google Shape;1563;p105"/>
          <p:cNvSpPr txBox="1"/>
          <p:nvPr/>
        </p:nvSpPr>
        <p:spPr>
          <a:xfrm>
            <a:off x="1044225" y="807275"/>
            <a:ext cx="3060000" cy="414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Method for building discriminator</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pic>
        <p:nvPicPr>
          <p:cNvPr id="1568" name="Google Shape;1568;p106"/>
          <p:cNvPicPr preferRelativeResize="0"/>
          <p:nvPr/>
        </p:nvPicPr>
        <p:blipFill>
          <a:blip r:embed="rId3">
            <a:alphaModFix/>
          </a:blip>
          <a:stretch>
            <a:fillRect/>
          </a:stretch>
        </p:blipFill>
        <p:spPr>
          <a:xfrm>
            <a:off x="2066925" y="2771325"/>
            <a:ext cx="5010150" cy="1019175"/>
          </a:xfrm>
          <a:prstGeom prst="rect">
            <a:avLst/>
          </a:prstGeom>
          <a:noFill/>
          <a:ln>
            <a:noFill/>
          </a:ln>
        </p:spPr>
      </p:pic>
      <p:pic>
        <p:nvPicPr>
          <p:cNvPr id="1569" name="Google Shape;1569;p106"/>
          <p:cNvPicPr preferRelativeResize="0"/>
          <p:nvPr/>
        </p:nvPicPr>
        <p:blipFill>
          <a:blip r:embed="rId4">
            <a:alphaModFix/>
          </a:blip>
          <a:stretch>
            <a:fillRect/>
          </a:stretch>
        </p:blipFill>
        <p:spPr>
          <a:xfrm>
            <a:off x="2066928" y="3864225"/>
            <a:ext cx="5010149" cy="598914"/>
          </a:xfrm>
          <a:prstGeom prst="rect">
            <a:avLst/>
          </a:prstGeom>
          <a:noFill/>
          <a:ln>
            <a:noFill/>
          </a:ln>
        </p:spPr>
      </p:pic>
      <p:pic>
        <p:nvPicPr>
          <p:cNvPr id="1570" name="Google Shape;1570;p106"/>
          <p:cNvPicPr preferRelativeResize="0"/>
          <p:nvPr/>
        </p:nvPicPr>
        <p:blipFill>
          <a:blip r:embed="rId5">
            <a:alphaModFix/>
          </a:blip>
          <a:stretch>
            <a:fillRect/>
          </a:stretch>
        </p:blipFill>
        <p:spPr>
          <a:xfrm>
            <a:off x="1846650" y="1727573"/>
            <a:ext cx="5450701" cy="298024"/>
          </a:xfrm>
          <a:prstGeom prst="rect">
            <a:avLst/>
          </a:prstGeom>
          <a:noFill/>
          <a:ln>
            <a:noFill/>
          </a:ln>
        </p:spPr>
      </p:pic>
      <p:pic>
        <p:nvPicPr>
          <p:cNvPr id="1571" name="Google Shape;1571;p106"/>
          <p:cNvPicPr preferRelativeResize="0"/>
          <p:nvPr/>
        </p:nvPicPr>
        <p:blipFill>
          <a:blip r:embed="rId6">
            <a:alphaModFix/>
          </a:blip>
          <a:stretch>
            <a:fillRect/>
          </a:stretch>
        </p:blipFill>
        <p:spPr>
          <a:xfrm>
            <a:off x="2431225" y="1222163"/>
            <a:ext cx="4281539" cy="384525"/>
          </a:xfrm>
          <a:prstGeom prst="rect">
            <a:avLst/>
          </a:prstGeom>
          <a:noFill/>
          <a:ln>
            <a:noFill/>
          </a:ln>
        </p:spPr>
      </p:pic>
      <p:sp>
        <p:nvSpPr>
          <p:cNvPr id="1572" name="Google Shape;1572;p106"/>
          <p:cNvSpPr txBox="1"/>
          <p:nvPr/>
        </p:nvSpPr>
        <p:spPr>
          <a:xfrm>
            <a:off x="1212450" y="807275"/>
            <a:ext cx="6719100" cy="414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Set up optimizers and use Binary Cross Entropy</a:t>
            </a:r>
            <a:endParaRPr sz="1200">
              <a:solidFill>
                <a:schemeClr val="dk1"/>
              </a:solidFill>
              <a:latin typeface="Hanken Grotesk"/>
              <a:ea typeface="Hanken Grotesk"/>
              <a:cs typeface="Hanken Grotesk"/>
              <a:sym typeface="Hanken Grotesk"/>
            </a:endParaRPr>
          </a:p>
        </p:txBody>
      </p:sp>
      <p:sp>
        <p:nvSpPr>
          <p:cNvPr id="1573" name="Google Shape;1573;p106"/>
          <p:cNvSpPr txBox="1"/>
          <p:nvPr/>
        </p:nvSpPr>
        <p:spPr>
          <a:xfrm>
            <a:off x="1212450" y="2249775"/>
            <a:ext cx="6719100" cy="414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Create generator discriminator</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3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Neural Networks of GANs</a:t>
            </a:r>
            <a:endParaRPr/>
          </a:p>
        </p:txBody>
      </p:sp>
      <p:pic>
        <p:nvPicPr>
          <p:cNvPr id="728" name="Google Shape;728;p35"/>
          <p:cNvPicPr preferRelativeResize="0"/>
          <p:nvPr/>
        </p:nvPicPr>
        <p:blipFill>
          <a:blip r:embed="rId3">
            <a:alphaModFix/>
          </a:blip>
          <a:stretch>
            <a:fillRect/>
          </a:stretch>
        </p:blipFill>
        <p:spPr>
          <a:xfrm>
            <a:off x="1854463" y="1099250"/>
            <a:ext cx="2350925" cy="3554600"/>
          </a:xfrm>
          <a:prstGeom prst="rect">
            <a:avLst/>
          </a:prstGeom>
          <a:noFill/>
          <a:ln>
            <a:noFill/>
          </a:ln>
        </p:spPr>
      </p:pic>
      <p:sp>
        <p:nvSpPr>
          <p:cNvPr id="729" name="Google Shape;729;p35"/>
          <p:cNvSpPr txBox="1"/>
          <p:nvPr>
            <p:ph idx="1" type="subTitle"/>
          </p:nvPr>
        </p:nvSpPr>
        <p:spPr>
          <a:xfrm>
            <a:off x="5369924" y="3332275"/>
            <a:ext cx="2610900" cy="14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identify which of the outputs it receives have been artificially made/created.</a:t>
            </a:r>
            <a:endParaRPr/>
          </a:p>
        </p:txBody>
      </p:sp>
      <p:sp>
        <p:nvSpPr>
          <p:cNvPr id="730" name="Google Shape;730;p35"/>
          <p:cNvSpPr txBox="1"/>
          <p:nvPr>
            <p:ph idx="2" type="subTitle"/>
          </p:nvPr>
        </p:nvSpPr>
        <p:spPr>
          <a:xfrm>
            <a:off x="5369919" y="1577525"/>
            <a:ext cx="2610900" cy="1469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artificially manufacture outputs that can be mistaken for real data.</a:t>
            </a:r>
            <a:endParaRPr/>
          </a:p>
        </p:txBody>
      </p:sp>
      <p:sp>
        <p:nvSpPr>
          <p:cNvPr id="731" name="Google Shape;731;p35"/>
          <p:cNvSpPr txBox="1"/>
          <p:nvPr>
            <p:ph idx="3" type="subTitle"/>
          </p:nvPr>
        </p:nvSpPr>
        <p:spPr>
          <a:xfrm>
            <a:off x="5369919" y="1181100"/>
            <a:ext cx="2610900" cy="48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Generator’s Goal</a:t>
            </a:r>
            <a:endParaRPr>
              <a:solidFill>
                <a:schemeClr val="lt1"/>
              </a:solidFill>
            </a:endParaRPr>
          </a:p>
        </p:txBody>
      </p:sp>
      <p:sp>
        <p:nvSpPr>
          <p:cNvPr id="732" name="Google Shape;732;p35"/>
          <p:cNvSpPr txBox="1"/>
          <p:nvPr>
            <p:ph idx="4" type="subTitle"/>
          </p:nvPr>
        </p:nvSpPr>
        <p:spPr>
          <a:xfrm>
            <a:off x="5369931" y="2935850"/>
            <a:ext cx="2610900" cy="483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Discrimator’s Goal</a:t>
            </a:r>
            <a:endParaRPr>
              <a:solidFill>
                <a:schemeClr val="lt1"/>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7" name="Shape 1577"/>
        <p:cNvGrpSpPr/>
        <p:nvPr/>
      </p:nvGrpSpPr>
      <p:grpSpPr>
        <a:xfrm>
          <a:off x="0" y="0"/>
          <a:ext cx="0" cy="0"/>
          <a:chOff x="0" y="0"/>
          <a:chExt cx="0" cy="0"/>
        </a:xfrm>
      </p:grpSpPr>
      <p:pic>
        <p:nvPicPr>
          <p:cNvPr id="1578" name="Google Shape;1578;p107"/>
          <p:cNvPicPr preferRelativeResize="0"/>
          <p:nvPr/>
        </p:nvPicPr>
        <p:blipFill>
          <a:blip r:embed="rId3">
            <a:alphaModFix/>
          </a:blip>
          <a:stretch>
            <a:fillRect/>
          </a:stretch>
        </p:blipFill>
        <p:spPr>
          <a:xfrm>
            <a:off x="1147750" y="1372688"/>
            <a:ext cx="6848475" cy="1990725"/>
          </a:xfrm>
          <a:prstGeom prst="rect">
            <a:avLst/>
          </a:prstGeom>
          <a:noFill/>
          <a:ln>
            <a:noFill/>
          </a:ln>
        </p:spPr>
      </p:pic>
      <p:sp>
        <p:nvSpPr>
          <p:cNvPr id="1579" name="Google Shape;1579;p107"/>
          <p:cNvSpPr txBox="1"/>
          <p:nvPr/>
        </p:nvSpPr>
        <p:spPr>
          <a:xfrm>
            <a:off x="1044225" y="807275"/>
            <a:ext cx="6719100" cy="414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Set up loss functions for discriminator and generator</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3" name="Shape 1583"/>
        <p:cNvGrpSpPr/>
        <p:nvPr/>
      </p:nvGrpSpPr>
      <p:grpSpPr>
        <a:xfrm>
          <a:off x="0" y="0"/>
          <a:ext cx="0" cy="0"/>
          <a:chOff x="0" y="0"/>
          <a:chExt cx="0" cy="0"/>
        </a:xfrm>
      </p:grpSpPr>
      <p:pic>
        <p:nvPicPr>
          <p:cNvPr id="1584" name="Google Shape;1584;p108"/>
          <p:cNvPicPr preferRelativeResize="0"/>
          <p:nvPr/>
        </p:nvPicPr>
        <p:blipFill>
          <a:blip r:embed="rId3">
            <a:alphaModFix/>
          </a:blip>
          <a:stretch>
            <a:fillRect/>
          </a:stretch>
        </p:blipFill>
        <p:spPr>
          <a:xfrm>
            <a:off x="2016375" y="672950"/>
            <a:ext cx="5111251" cy="988500"/>
          </a:xfrm>
          <a:prstGeom prst="rect">
            <a:avLst/>
          </a:prstGeom>
          <a:noFill/>
          <a:ln>
            <a:noFill/>
          </a:ln>
        </p:spPr>
      </p:pic>
      <p:pic>
        <p:nvPicPr>
          <p:cNvPr id="1585" name="Google Shape;1585;p108"/>
          <p:cNvPicPr preferRelativeResize="0"/>
          <p:nvPr/>
        </p:nvPicPr>
        <p:blipFill>
          <a:blip r:embed="rId4">
            <a:alphaModFix/>
          </a:blip>
          <a:stretch>
            <a:fillRect/>
          </a:stretch>
        </p:blipFill>
        <p:spPr>
          <a:xfrm>
            <a:off x="1173549" y="2324800"/>
            <a:ext cx="6796900" cy="2554100"/>
          </a:xfrm>
          <a:prstGeom prst="rect">
            <a:avLst/>
          </a:prstGeom>
          <a:noFill/>
          <a:ln>
            <a:noFill/>
          </a:ln>
        </p:spPr>
      </p:pic>
      <p:sp>
        <p:nvSpPr>
          <p:cNvPr id="1586" name="Google Shape;1586;p108"/>
          <p:cNvSpPr txBox="1"/>
          <p:nvPr/>
        </p:nvSpPr>
        <p:spPr>
          <a:xfrm>
            <a:off x="1212450" y="1819875"/>
            <a:ext cx="6719100" cy="414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Set up function for each step of training</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0" name="Shape 1590"/>
        <p:cNvGrpSpPr/>
        <p:nvPr/>
      </p:nvGrpSpPr>
      <p:grpSpPr>
        <a:xfrm>
          <a:off x="0" y="0"/>
          <a:ext cx="0" cy="0"/>
          <a:chOff x="0" y="0"/>
          <a:chExt cx="0" cy="0"/>
        </a:xfrm>
      </p:grpSpPr>
      <p:pic>
        <p:nvPicPr>
          <p:cNvPr id="1591" name="Google Shape;1591;p109"/>
          <p:cNvPicPr preferRelativeResize="0"/>
          <p:nvPr/>
        </p:nvPicPr>
        <p:blipFill>
          <a:blip r:embed="rId3">
            <a:alphaModFix/>
          </a:blip>
          <a:stretch>
            <a:fillRect/>
          </a:stretch>
        </p:blipFill>
        <p:spPr>
          <a:xfrm>
            <a:off x="1947150" y="966437"/>
            <a:ext cx="5249700" cy="3587825"/>
          </a:xfrm>
          <a:prstGeom prst="rect">
            <a:avLst/>
          </a:prstGeom>
          <a:noFill/>
          <a:ln>
            <a:noFill/>
          </a:ln>
        </p:spPr>
      </p:pic>
      <p:pic>
        <p:nvPicPr>
          <p:cNvPr id="1592" name="Google Shape;1592;p109"/>
          <p:cNvPicPr preferRelativeResize="0"/>
          <p:nvPr/>
        </p:nvPicPr>
        <p:blipFill>
          <a:blip r:embed="rId4">
            <a:alphaModFix/>
          </a:blip>
          <a:stretch>
            <a:fillRect/>
          </a:stretch>
        </p:blipFill>
        <p:spPr>
          <a:xfrm>
            <a:off x="3105150" y="4622925"/>
            <a:ext cx="2933700" cy="257175"/>
          </a:xfrm>
          <a:prstGeom prst="rect">
            <a:avLst/>
          </a:prstGeom>
          <a:noFill/>
          <a:ln>
            <a:noFill/>
          </a:ln>
        </p:spPr>
      </p:pic>
      <p:sp>
        <p:nvSpPr>
          <p:cNvPr id="1593" name="Google Shape;1593;p109"/>
          <p:cNvSpPr txBox="1"/>
          <p:nvPr/>
        </p:nvSpPr>
        <p:spPr>
          <a:xfrm>
            <a:off x="1212450" y="551525"/>
            <a:ext cx="6719100" cy="414900"/>
          </a:xfrm>
          <a:prstGeom prst="rect">
            <a:avLst/>
          </a:prstGeom>
          <a:noFill/>
          <a:ln>
            <a:noFill/>
          </a:ln>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anken Grotesk"/>
              <a:buChar char="-"/>
            </a:pPr>
            <a:r>
              <a:rPr lang="en" sz="1200">
                <a:solidFill>
                  <a:schemeClr val="dk1"/>
                </a:solidFill>
                <a:latin typeface="Hanken Grotesk"/>
                <a:ea typeface="Hanken Grotesk"/>
                <a:cs typeface="Hanken Grotesk"/>
                <a:sym typeface="Hanken Grotesk"/>
              </a:rPr>
              <a:t>Set up function for training</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pic>
        <p:nvPicPr>
          <p:cNvPr id="1598" name="Google Shape;1598;p110"/>
          <p:cNvPicPr preferRelativeResize="0"/>
          <p:nvPr/>
        </p:nvPicPr>
        <p:blipFill>
          <a:blip r:embed="rId3">
            <a:alphaModFix/>
          </a:blip>
          <a:stretch>
            <a:fillRect/>
          </a:stretch>
        </p:blipFill>
        <p:spPr>
          <a:xfrm>
            <a:off x="3200400" y="1200150"/>
            <a:ext cx="2743200" cy="2743200"/>
          </a:xfrm>
          <a:prstGeom prst="rect">
            <a:avLst/>
          </a:prstGeom>
          <a:noFill/>
          <a:ln>
            <a:noFill/>
          </a:ln>
        </p:spPr>
      </p:pic>
      <p:sp>
        <p:nvSpPr>
          <p:cNvPr id="1599" name="Google Shape;1599;p110"/>
          <p:cNvSpPr txBox="1"/>
          <p:nvPr/>
        </p:nvSpPr>
        <p:spPr>
          <a:xfrm>
            <a:off x="2255850" y="4277775"/>
            <a:ext cx="4632300" cy="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u="sng">
                <a:solidFill>
                  <a:schemeClr val="hlink"/>
                </a:solidFill>
                <a:latin typeface="Hanken Grotesk"/>
                <a:ea typeface="Hanken Grotesk"/>
                <a:cs typeface="Hanken Grotesk"/>
                <a:sym typeface="Hanken Grotesk"/>
                <a:hlinkClick r:id="rId4"/>
              </a:rPr>
              <a:t>https://colab.research.google.com/drive/1BwbqxL2fWI_vAHgWS_4Cxs9Nt6PpltFK#scrollTo=z40pYePYYUBs</a:t>
            </a:r>
            <a:endParaRPr sz="1200">
              <a:solidFill>
                <a:schemeClr val="dk1"/>
              </a:solidFill>
              <a:latin typeface="Hanken Grotesk"/>
              <a:ea typeface="Hanken Grotesk"/>
              <a:cs typeface="Hanken Grotesk"/>
              <a:sym typeface="Hanken Grotesk"/>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3" name="Shape 1603"/>
        <p:cNvGrpSpPr/>
        <p:nvPr/>
      </p:nvGrpSpPr>
      <p:grpSpPr>
        <a:xfrm>
          <a:off x="0" y="0"/>
          <a:ext cx="0" cy="0"/>
          <a:chOff x="0" y="0"/>
          <a:chExt cx="0" cy="0"/>
        </a:xfrm>
      </p:grpSpPr>
      <p:sp>
        <p:nvSpPr>
          <p:cNvPr id="1604" name="Google Shape;1604;p111"/>
          <p:cNvSpPr txBox="1"/>
          <p:nvPr>
            <p:ph type="title"/>
          </p:nvPr>
        </p:nvSpPr>
        <p:spPr>
          <a:xfrm>
            <a:off x="2317950" y="1307100"/>
            <a:ext cx="4508100" cy="188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8" name="Shape 1608"/>
        <p:cNvGrpSpPr/>
        <p:nvPr/>
      </p:nvGrpSpPr>
      <p:grpSpPr>
        <a:xfrm>
          <a:off x="0" y="0"/>
          <a:ext cx="0" cy="0"/>
          <a:chOff x="0" y="0"/>
          <a:chExt cx="0" cy="0"/>
        </a:xfrm>
      </p:grpSpPr>
      <p:sp>
        <p:nvSpPr>
          <p:cNvPr id="1609" name="Google Shape;1609;p11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1610" name="Google Shape;1610;p112"/>
          <p:cNvSpPr txBox="1"/>
          <p:nvPr>
            <p:ph idx="1" type="body"/>
          </p:nvPr>
        </p:nvSpPr>
        <p:spPr>
          <a:xfrm>
            <a:off x="720000" y="1056776"/>
            <a:ext cx="7704000" cy="421800"/>
          </a:xfrm>
          <a:prstGeom prst="rect">
            <a:avLst/>
          </a:prstGeom>
        </p:spPr>
        <p:txBody>
          <a:bodyPr anchorCtr="0" anchor="t" bIns="91425" lIns="91425" spcFirstLastPara="1" rIns="91425" wrap="square" tIns="91425">
            <a:noAutofit/>
          </a:bodyPr>
          <a:lstStyle/>
          <a:p>
            <a:pPr indent="-374650" lvl="0" marL="457200" rtl="0" algn="l">
              <a:spcBef>
                <a:spcPts val="0"/>
              </a:spcBef>
              <a:spcAft>
                <a:spcPts val="0"/>
              </a:spcAft>
              <a:buClr>
                <a:schemeClr val="dk1"/>
              </a:buClr>
              <a:buSzPts val="2300"/>
              <a:buFont typeface="Hanken Grotesk"/>
              <a:buChar char="●"/>
            </a:pPr>
            <a:r>
              <a:rPr lang="en" sz="1500"/>
              <a:t>A GAN is a machine learning model in which two neural networks compete with each other using deep learning methods to become more accurate.</a:t>
            </a:r>
            <a:endParaRPr sz="2300"/>
          </a:p>
          <a:p>
            <a:pPr indent="-374650" lvl="0" marL="457200" rtl="0" algn="l">
              <a:spcBef>
                <a:spcPts val="1000"/>
              </a:spcBef>
              <a:spcAft>
                <a:spcPts val="0"/>
              </a:spcAft>
              <a:buClr>
                <a:schemeClr val="dk1"/>
              </a:buClr>
              <a:buSzPts val="2300"/>
              <a:buFont typeface="Hanken Grotesk"/>
              <a:buChar char="●"/>
            </a:pPr>
            <a:r>
              <a:rPr lang="en" sz="2300"/>
              <a:t>Algorithms</a:t>
            </a:r>
            <a:br>
              <a:rPr lang="en" sz="2300"/>
            </a:br>
            <a:r>
              <a:rPr lang="en" sz="2300"/>
              <a:t> </a:t>
            </a:r>
            <a:endParaRPr sz="2300"/>
          </a:p>
          <a:p>
            <a:pPr indent="-374650" lvl="0" marL="457200" rtl="0" algn="l">
              <a:spcBef>
                <a:spcPts val="0"/>
              </a:spcBef>
              <a:spcAft>
                <a:spcPts val="0"/>
              </a:spcAft>
              <a:buClr>
                <a:schemeClr val="dk1"/>
              </a:buClr>
              <a:buSzPts val="2300"/>
              <a:buFont typeface="Hanken Grotesk"/>
              <a:buChar char="●"/>
            </a:pPr>
            <a:r>
              <a:rPr lang="en" sz="2300"/>
              <a:t>Structure of GAN</a:t>
            </a:r>
            <a:endParaRPr sz="2300"/>
          </a:p>
          <a:p>
            <a:pPr indent="0" lvl="0" marL="457200" rtl="0" algn="l">
              <a:spcBef>
                <a:spcPts val="0"/>
              </a:spcBef>
              <a:spcAft>
                <a:spcPts val="0"/>
              </a:spcAft>
              <a:buNone/>
            </a:pPr>
            <a:r>
              <a:rPr lang="en" sz="2300"/>
              <a:t>          </a:t>
            </a:r>
            <a:br>
              <a:rPr lang="en" sz="2300"/>
            </a:br>
            <a:r>
              <a:rPr lang="en" sz="2300"/>
              <a:t>         Ex:</a:t>
            </a:r>
            <a:endParaRPr sz="2300"/>
          </a:p>
          <a:p>
            <a:pPr indent="0" lvl="0" marL="457200" rtl="0" algn="l">
              <a:spcBef>
                <a:spcPts val="0"/>
              </a:spcBef>
              <a:spcAft>
                <a:spcPts val="0"/>
              </a:spcAft>
              <a:buNone/>
            </a:pPr>
            <a:r>
              <a:t/>
            </a:r>
            <a:endParaRPr/>
          </a:p>
        </p:txBody>
      </p:sp>
      <p:pic>
        <p:nvPicPr>
          <p:cNvPr descr="{&quot;aid&quot;:null,&quot;code&quot;:&quot;$$\\begin{matrix}\n{min}\\\\\n{G}\\\\\n\\end{matrix}\\begin{matrix}\n{\\,\\,\\,max}\\\\\n{D}\\\\\n\\end{matrix}\\,$$&quot;,&quot;id&quot;:&quot;1&quot;,&quot;backgroundColorModified&quot;:false,&quot;type&quot;:&quot;$$&quot;,&quot;font&quot;:{&quot;size&quot;:12,&quot;family&quot;:&quot;Arial&quot;,&quot;color&quot;:&quot;#ffffff&quot;},&quot;backgroundColor&quot;:&quot;#1B212C&quot;,&quot;ts&quot;:1638578866297,&quot;cs&quot;:&quot;6zmb+yF+h0SkHNngc2gYuA==&quot;,&quot;size&quot;:{&quot;width&quot;:79.66666666666667,&quot;height&quot;:39.166666666666664}}" id="1611" name="Google Shape;1611;p112"/>
          <p:cNvPicPr preferRelativeResize="0"/>
          <p:nvPr/>
        </p:nvPicPr>
        <p:blipFill>
          <a:blip r:embed="rId3">
            <a:alphaModFix/>
          </a:blip>
          <a:stretch>
            <a:fillRect/>
          </a:stretch>
        </p:blipFill>
        <p:spPr>
          <a:xfrm>
            <a:off x="2792954" y="1935170"/>
            <a:ext cx="403866" cy="198553"/>
          </a:xfrm>
          <a:prstGeom prst="rect">
            <a:avLst/>
          </a:prstGeom>
          <a:noFill/>
          <a:ln>
            <a:noFill/>
          </a:ln>
        </p:spPr>
      </p:pic>
      <p:pic>
        <p:nvPicPr>
          <p:cNvPr descr="{&quot;backgroundColorModified&quot;:false,&quot;aid&quot;:null,&quot;backgroundColor&quot;:&quot;#1B212C&quot;,&quot;type&quot;:&quot;$$&quot;,&quot;font&quot;:{&quot;color&quot;:&quot;#ffffff&quot;,&quot;size&quot;:17.5,&quot;family&quot;:&quot;Arial&quot;},&quot;id&quot;:&quot;2&quot;,&quot;code&quot;:&quot;$$V\\left(D,G\\right)\\,=\\,E_{x\\sim p_{data}\\left(x\\right)}\\left[\\log_{}D\\left(x\\right)\\right]\\,+\\,E_{z\\sim p_{z}\\left(z\\right)}\\left[\\log_{}\\left(1-D\\left(G\\left(z\\right)\\right)\\right)\\right]$$&quot;,&quot;ts&quot;:1638645523838,&quot;cs&quot;:&quot;2NDDs9GlPcCs0XQSv48UZA==&quot;,&quot;size&quot;:{&quot;width&quot;:720,&quot;height&quot;:30.5}}" id="1612" name="Google Shape;1612;p112"/>
          <p:cNvPicPr preferRelativeResize="0"/>
          <p:nvPr/>
        </p:nvPicPr>
        <p:blipFill>
          <a:blip r:embed="rId4">
            <a:alphaModFix/>
          </a:blip>
          <a:stretch>
            <a:fillRect/>
          </a:stretch>
        </p:blipFill>
        <p:spPr>
          <a:xfrm>
            <a:off x="3247042" y="1919875"/>
            <a:ext cx="5270360" cy="223250"/>
          </a:xfrm>
          <a:prstGeom prst="rect">
            <a:avLst/>
          </a:prstGeom>
          <a:noFill/>
          <a:ln>
            <a:noFill/>
          </a:ln>
        </p:spPr>
      </p:pic>
      <p:pic>
        <p:nvPicPr>
          <p:cNvPr id="1613" name="Google Shape;1613;p112"/>
          <p:cNvPicPr preferRelativeResize="0"/>
          <p:nvPr/>
        </p:nvPicPr>
        <p:blipFill>
          <a:blip r:embed="rId5">
            <a:alphaModFix/>
          </a:blip>
          <a:stretch>
            <a:fillRect/>
          </a:stretch>
        </p:blipFill>
        <p:spPr>
          <a:xfrm>
            <a:off x="2750350" y="3008325"/>
            <a:ext cx="4299776" cy="1974776"/>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7" name="Shape 1617"/>
        <p:cNvGrpSpPr/>
        <p:nvPr/>
      </p:nvGrpSpPr>
      <p:grpSpPr>
        <a:xfrm>
          <a:off x="0" y="0"/>
          <a:ext cx="0" cy="0"/>
          <a:chOff x="0" y="0"/>
          <a:chExt cx="0" cy="0"/>
        </a:xfrm>
      </p:grpSpPr>
      <p:sp>
        <p:nvSpPr>
          <p:cNvPr id="1618" name="Google Shape;1618;p1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Recap</a:t>
            </a:r>
            <a:endParaRPr/>
          </a:p>
        </p:txBody>
      </p:sp>
      <p:sp>
        <p:nvSpPr>
          <p:cNvPr id="1619" name="Google Shape;1619;p113"/>
          <p:cNvSpPr txBox="1"/>
          <p:nvPr>
            <p:ph idx="1" type="body"/>
          </p:nvPr>
        </p:nvSpPr>
        <p:spPr>
          <a:xfrm>
            <a:off x="720000" y="1056776"/>
            <a:ext cx="7704000" cy="421800"/>
          </a:xfrm>
          <a:prstGeom prst="rect">
            <a:avLst/>
          </a:prstGeom>
        </p:spPr>
        <p:txBody>
          <a:bodyPr anchorCtr="0" anchor="t" bIns="91425" lIns="91425" spcFirstLastPara="1" rIns="91425" wrap="square" tIns="91425">
            <a:noAutofit/>
          </a:bodyPr>
          <a:lstStyle/>
          <a:p>
            <a:pPr indent="457200" lvl="0" marL="0" rtl="0" algn="l">
              <a:spcBef>
                <a:spcPts val="0"/>
              </a:spcBef>
              <a:spcAft>
                <a:spcPts val="0"/>
              </a:spcAft>
              <a:buNone/>
            </a:pPr>
            <a:r>
              <a:rPr lang="en" sz="2300"/>
              <a:t>DCGANs (Deep Convolutional Generative Adversarial Networks)</a:t>
            </a:r>
            <a:br>
              <a:rPr lang="en" sz="2300"/>
            </a:br>
            <a:r>
              <a:rPr lang="en" sz="2300"/>
              <a:t>	</a:t>
            </a:r>
            <a:r>
              <a:rPr lang="en" sz="1400"/>
              <a:t>- A DCGAN is a direct extension of the GAN described above, except that it explicitly uses convolutional and convolutional-transpose layers in the discriminator and generator, respectively.</a:t>
            </a:r>
            <a:br>
              <a:rPr lang="en" sz="2300"/>
            </a:br>
            <a:endParaRPr sz="700"/>
          </a:p>
          <a:p>
            <a:pPr indent="-374650" lvl="0" marL="457200" rtl="0" algn="l">
              <a:spcBef>
                <a:spcPts val="0"/>
              </a:spcBef>
              <a:spcAft>
                <a:spcPts val="0"/>
              </a:spcAft>
              <a:buClr>
                <a:schemeClr val="dk1"/>
              </a:buClr>
              <a:buSzPts val="2300"/>
              <a:buFont typeface="Hanken Grotesk"/>
              <a:buChar char="●"/>
            </a:pPr>
            <a:r>
              <a:rPr lang="en" sz="2300"/>
              <a:t>Conditional GAN</a:t>
            </a:r>
            <a:endParaRPr sz="2300"/>
          </a:p>
          <a:p>
            <a:pPr indent="-374650" lvl="0" marL="457200" rtl="0" algn="l">
              <a:spcBef>
                <a:spcPts val="0"/>
              </a:spcBef>
              <a:spcAft>
                <a:spcPts val="0"/>
              </a:spcAft>
              <a:buClr>
                <a:schemeClr val="dk1"/>
              </a:buClr>
              <a:buSzPts val="2300"/>
              <a:buFont typeface="Hanken Grotesk"/>
              <a:buChar char="●"/>
            </a:pPr>
            <a:r>
              <a:rPr lang="en" sz="2300"/>
              <a:t>Applications of GAN</a:t>
            </a:r>
            <a:endParaRPr sz="2300"/>
          </a:p>
          <a:p>
            <a:pPr indent="0" lvl="0" marL="457200" rtl="0" algn="l">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3" name="Shape 1623"/>
        <p:cNvGrpSpPr/>
        <p:nvPr/>
      </p:nvGrpSpPr>
      <p:grpSpPr>
        <a:xfrm>
          <a:off x="0" y="0"/>
          <a:ext cx="0" cy="0"/>
          <a:chOff x="0" y="0"/>
          <a:chExt cx="0" cy="0"/>
        </a:xfrm>
      </p:grpSpPr>
      <p:sp>
        <p:nvSpPr>
          <p:cNvPr id="1624" name="Google Shape;1624;p11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GANs</a:t>
            </a:r>
            <a:endParaRPr/>
          </a:p>
        </p:txBody>
      </p:sp>
      <p:sp>
        <p:nvSpPr>
          <p:cNvPr id="1625" name="Google Shape;1625;p114"/>
          <p:cNvSpPr txBox="1"/>
          <p:nvPr>
            <p:ph idx="1" type="body"/>
          </p:nvPr>
        </p:nvSpPr>
        <p:spPr>
          <a:xfrm>
            <a:off x="720000" y="1056776"/>
            <a:ext cx="7704000" cy="421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SzPts val="1700"/>
              <a:buChar char="●"/>
            </a:pPr>
            <a:r>
              <a:rPr lang="en" sz="1700"/>
              <a:t>Vanilla GANs – simplest type of gans where the generator and discriminator are simple multilayer perceptrons</a:t>
            </a:r>
            <a:br>
              <a:rPr lang="en" sz="1700"/>
            </a:br>
            <a:endParaRPr sz="1700"/>
          </a:p>
          <a:p>
            <a:pPr indent="-336550" lvl="0" marL="457200" rtl="0" algn="l">
              <a:lnSpc>
                <a:spcPct val="115000"/>
              </a:lnSpc>
              <a:spcBef>
                <a:spcPts val="0"/>
              </a:spcBef>
              <a:spcAft>
                <a:spcPts val="0"/>
              </a:spcAft>
              <a:buSzPts val="1700"/>
              <a:buChar char="●"/>
            </a:pPr>
            <a:r>
              <a:rPr lang="en" sz="1700"/>
              <a:t>Deep convolutional GANs (DCGANs) – comprise of convNets and are more stable and generate higher quality images</a:t>
            </a:r>
            <a:br>
              <a:rPr lang="en" sz="1700"/>
            </a:br>
            <a:endParaRPr sz="1700"/>
          </a:p>
          <a:p>
            <a:pPr indent="-336550" lvl="0" marL="457200" rtl="0" algn="l">
              <a:lnSpc>
                <a:spcPct val="115000"/>
              </a:lnSpc>
              <a:spcBef>
                <a:spcPts val="0"/>
              </a:spcBef>
              <a:spcAft>
                <a:spcPts val="0"/>
              </a:spcAft>
              <a:buSzPts val="1700"/>
              <a:buChar char="●"/>
            </a:pPr>
            <a:r>
              <a:rPr lang="en" sz="1700"/>
              <a:t>Conditional gans – CGANs - use extra </a:t>
            </a:r>
            <a:r>
              <a:rPr lang="en" sz="1700"/>
              <a:t>label</a:t>
            </a:r>
            <a:r>
              <a:rPr lang="en" sz="1700"/>
              <a:t> information to generate better results</a:t>
            </a:r>
            <a:br>
              <a:rPr lang="en" sz="1700"/>
            </a:br>
            <a:endParaRPr sz="1700"/>
          </a:p>
          <a:p>
            <a:pPr indent="-336550" lvl="0" marL="457200" rtl="0" algn="l">
              <a:lnSpc>
                <a:spcPct val="115000"/>
              </a:lnSpc>
              <a:spcBef>
                <a:spcPts val="0"/>
              </a:spcBef>
              <a:spcAft>
                <a:spcPts val="0"/>
              </a:spcAft>
              <a:buSzPts val="1700"/>
              <a:buChar char="●"/>
            </a:pPr>
            <a:r>
              <a:rPr lang="en" sz="1700"/>
              <a:t>Super resolution GAN – generate a photorealistic high resolution image when given a low resolution image</a:t>
            </a:r>
            <a:endParaRPr sz="1700"/>
          </a:p>
          <a:p>
            <a:pPr indent="0" lvl="0" marL="457200" rtl="0" algn="l">
              <a:spcBef>
                <a:spcPts val="1200"/>
              </a:spcBef>
              <a:spcAft>
                <a:spcPts val="0"/>
              </a:spcAft>
              <a:buNone/>
            </a:pPr>
            <a:r>
              <a:t/>
            </a:r>
            <a:endParaRPr sz="18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11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Important Application Of GANs</a:t>
            </a:r>
            <a:endParaRPr/>
          </a:p>
        </p:txBody>
      </p:sp>
      <p:sp>
        <p:nvSpPr>
          <p:cNvPr id="1631" name="Google Shape;1631;p115"/>
          <p:cNvSpPr txBox="1"/>
          <p:nvPr>
            <p:ph idx="1" type="body"/>
          </p:nvPr>
        </p:nvSpPr>
        <p:spPr>
          <a:xfrm>
            <a:off x="720000" y="903551"/>
            <a:ext cx="7704000" cy="421800"/>
          </a:xfrm>
          <a:prstGeom prst="rect">
            <a:avLst/>
          </a:prstGeom>
        </p:spPr>
        <p:txBody>
          <a:bodyPr anchorCtr="0" anchor="t" bIns="91425" lIns="91425" spcFirstLastPara="1" rIns="91425" wrap="square" tIns="91425">
            <a:noAutofit/>
          </a:bodyPr>
          <a:lstStyle/>
          <a:p>
            <a:pPr indent="-336550" lvl="0" marL="457200" rtl="0" algn="l">
              <a:lnSpc>
                <a:spcPct val="115000"/>
              </a:lnSpc>
              <a:spcBef>
                <a:spcPts val="1200"/>
              </a:spcBef>
              <a:spcAft>
                <a:spcPts val="0"/>
              </a:spcAft>
              <a:buSzPts val="1700"/>
              <a:buChar char="●"/>
            </a:pPr>
            <a:r>
              <a:rPr lang="en" sz="1700"/>
              <a:t>Generating cartoon characters (DCGANS)</a:t>
            </a:r>
            <a:br>
              <a:rPr lang="en" sz="1700"/>
            </a:br>
            <a:endParaRPr sz="1700"/>
          </a:p>
          <a:p>
            <a:pPr indent="-336550" lvl="0" marL="457200" rtl="0" algn="l">
              <a:lnSpc>
                <a:spcPct val="115000"/>
              </a:lnSpc>
              <a:spcBef>
                <a:spcPts val="0"/>
              </a:spcBef>
              <a:spcAft>
                <a:spcPts val="0"/>
              </a:spcAft>
              <a:buSzPts val="1700"/>
              <a:buChar char="●"/>
            </a:pPr>
            <a:r>
              <a:rPr lang="en" sz="1700"/>
              <a:t>Generare human faces (GANs)</a:t>
            </a:r>
            <a:br>
              <a:rPr lang="en" sz="1700"/>
            </a:br>
            <a:endParaRPr sz="1700"/>
          </a:p>
          <a:p>
            <a:pPr indent="-336550" lvl="0" marL="457200" rtl="0" algn="l">
              <a:lnSpc>
                <a:spcPct val="115000"/>
              </a:lnSpc>
              <a:spcBef>
                <a:spcPts val="0"/>
              </a:spcBef>
              <a:spcAft>
                <a:spcPts val="0"/>
              </a:spcAft>
              <a:buSzPts val="1700"/>
              <a:buChar char="●"/>
            </a:pPr>
            <a:r>
              <a:rPr lang="en" sz="1700"/>
              <a:t>Text to image translation – build realistic images from textual descriptions of simple objects like birds (DeepAI.org)</a:t>
            </a:r>
            <a:br>
              <a:rPr lang="en" sz="1700"/>
            </a:br>
            <a:endParaRPr sz="1700"/>
          </a:p>
          <a:p>
            <a:pPr indent="-336550" lvl="0" marL="457200" rtl="0" algn="l">
              <a:lnSpc>
                <a:spcPct val="115000"/>
              </a:lnSpc>
              <a:spcBef>
                <a:spcPts val="0"/>
              </a:spcBef>
              <a:spcAft>
                <a:spcPts val="0"/>
              </a:spcAft>
              <a:buSzPts val="1700"/>
              <a:buChar char="●"/>
            </a:pPr>
            <a:r>
              <a:rPr lang="en" sz="1700"/>
              <a:t>3D object generation – popular in game design , 2d objects into multiple</a:t>
            </a:r>
            <a:endParaRPr sz="1700"/>
          </a:p>
          <a:p>
            <a:pPr indent="0" lvl="0" marL="457200" rtl="0" algn="l">
              <a:spcBef>
                <a:spcPts val="1200"/>
              </a:spcBef>
              <a:spcAft>
                <a:spcPts val="0"/>
              </a:spcAft>
              <a:buNone/>
            </a:pPr>
            <a:r>
              <a:t/>
            </a:r>
            <a:endParaRPr sz="1700"/>
          </a:p>
        </p:txBody>
      </p:sp>
      <p:pic>
        <p:nvPicPr>
          <p:cNvPr id="1632" name="Google Shape;1632;p115"/>
          <p:cNvPicPr preferRelativeResize="0"/>
          <p:nvPr/>
        </p:nvPicPr>
        <p:blipFill>
          <a:blip r:embed="rId3">
            <a:alphaModFix/>
          </a:blip>
          <a:stretch>
            <a:fillRect/>
          </a:stretch>
        </p:blipFill>
        <p:spPr>
          <a:xfrm>
            <a:off x="4085625" y="3615426"/>
            <a:ext cx="3618677" cy="11917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1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Resources</a:t>
            </a:r>
            <a:endParaRPr/>
          </a:p>
        </p:txBody>
      </p:sp>
      <p:sp>
        <p:nvSpPr>
          <p:cNvPr id="1638" name="Google Shape;1638;p116"/>
          <p:cNvSpPr txBox="1"/>
          <p:nvPr>
            <p:ph idx="1" type="body"/>
          </p:nvPr>
        </p:nvSpPr>
        <p:spPr>
          <a:xfrm>
            <a:off x="720000" y="1056770"/>
            <a:ext cx="7704000" cy="2008800"/>
          </a:xfrm>
          <a:prstGeom prst="rect">
            <a:avLst/>
          </a:prstGeom>
        </p:spPr>
        <p:txBody>
          <a:bodyPr anchorCtr="0" anchor="t" bIns="91425" lIns="91425" spcFirstLastPara="1" rIns="91425" wrap="square" tIns="91425">
            <a:noAutofit/>
          </a:bodyPr>
          <a:lstStyle/>
          <a:p>
            <a:pPr indent="-361950" lvl="0" marL="457200" rtl="0" algn="l">
              <a:spcBef>
                <a:spcPts val="0"/>
              </a:spcBef>
              <a:spcAft>
                <a:spcPts val="0"/>
              </a:spcAft>
              <a:buSzPts val="2100"/>
              <a:buChar char="●"/>
            </a:pPr>
            <a:r>
              <a:rPr lang="en" sz="2100"/>
              <a:t>The internet</a:t>
            </a:r>
            <a:endParaRPr sz="2100"/>
          </a:p>
          <a:p>
            <a:pPr indent="-342900" lvl="1" marL="914400" rtl="0" algn="l">
              <a:spcBef>
                <a:spcPts val="0"/>
              </a:spcBef>
              <a:spcAft>
                <a:spcPts val="0"/>
              </a:spcAft>
              <a:buSzPts val="1800"/>
              <a:buChar char="○"/>
            </a:pPr>
            <a:r>
              <a:rPr lang="en" sz="1300" u="sng">
                <a:solidFill>
                  <a:schemeClr val="hlink"/>
                </a:solidFill>
                <a:hlinkClick r:id="rId3"/>
              </a:rPr>
              <a:t>https://www.coursera.org/articles/what-is-gan</a:t>
            </a:r>
            <a:endParaRPr sz="1300"/>
          </a:p>
          <a:p>
            <a:pPr indent="-342900" lvl="1" marL="914400" rtl="0" algn="l">
              <a:spcBef>
                <a:spcPts val="0"/>
              </a:spcBef>
              <a:spcAft>
                <a:spcPts val="0"/>
              </a:spcAft>
              <a:buSzPts val="1800"/>
              <a:buChar char="○"/>
            </a:pPr>
            <a:r>
              <a:rPr lang="en" sz="1300" u="sng">
                <a:solidFill>
                  <a:schemeClr val="hlink"/>
                </a:solidFill>
                <a:hlinkClick r:id="rId4"/>
              </a:rPr>
              <a:t>https://shelf.io/blog/gans-explained-how-generative-adversarial-networks-work/</a:t>
            </a:r>
            <a:endParaRPr sz="1300"/>
          </a:p>
          <a:p>
            <a:pPr indent="-342900" lvl="1" marL="914400" rtl="0" algn="l">
              <a:spcBef>
                <a:spcPts val="0"/>
              </a:spcBef>
              <a:spcAft>
                <a:spcPts val="0"/>
              </a:spcAft>
              <a:buSzPts val="1800"/>
              <a:buChar char="○"/>
            </a:pPr>
            <a:r>
              <a:rPr lang="en" sz="1300" u="sng">
                <a:solidFill>
                  <a:schemeClr val="hlink"/>
                </a:solidFill>
                <a:hlinkClick r:id="rId5"/>
              </a:rPr>
              <a:t>https://machinelearningmastery.com/what-are-generative-adversarial-networks-gans/</a:t>
            </a:r>
            <a:endParaRPr sz="1300"/>
          </a:p>
          <a:p>
            <a:pPr indent="-311150" lvl="1" marL="914400" rtl="0" algn="l">
              <a:spcBef>
                <a:spcPts val="0"/>
              </a:spcBef>
              <a:spcAft>
                <a:spcPts val="0"/>
              </a:spcAft>
              <a:buSzPts val="1300"/>
              <a:buChar char="○"/>
            </a:pPr>
            <a:r>
              <a:rPr lang="en" sz="1300" u="sng">
                <a:solidFill>
                  <a:schemeClr val="hlink"/>
                </a:solidFill>
                <a:hlinkClick r:id="rId6"/>
              </a:rPr>
              <a:t>https://arxiv.org/abs/1411.1784</a:t>
            </a:r>
            <a:r>
              <a:rPr lang="en" sz="1300"/>
              <a:t> </a:t>
            </a:r>
            <a:endParaRPr sz="1300"/>
          </a:p>
          <a:p>
            <a:pPr indent="-311150" lvl="1" marL="914400" rtl="0" algn="l">
              <a:spcBef>
                <a:spcPts val="0"/>
              </a:spcBef>
              <a:spcAft>
                <a:spcPts val="0"/>
              </a:spcAft>
              <a:buSzPts val="1300"/>
              <a:buChar char="○"/>
            </a:pPr>
            <a:r>
              <a:rPr lang="en" sz="1300"/>
              <a:t>https://www.tensorflow.org/tutorials/generative/dcgan </a:t>
            </a:r>
            <a:r>
              <a:rPr lang="en" sz="1400" u="sng">
                <a:latin typeface="Arial"/>
                <a:ea typeface="Arial"/>
                <a:cs typeface="Arial"/>
                <a:sym typeface="Arial"/>
                <a:hlinkClick r:id="rId7"/>
              </a:rPr>
              <a:t>https://machinelearningmastery.com/what-are-generative-adversarial-networks-ga</a:t>
            </a:r>
            <a:endParaRPr sz="1300"/>
          </a:p>
          <a:p>
            <a:pPr indent="-361950" lvl="0" marL="457200" rtl="0" algn="l">
              <a:spcBef>
                <a:spcPts val="0"/>
              </a:spcBef>
              <a:spcAft>
                <a:spcPts val="0"/>
              </a:spcAft>
              <a:buSzPts val="2100"/>
              <a:buChar char="●"/>
            </a:pPr>
            <a:r>
              <a:rPr lang="en" sz="2100"/>
              <a:t>University</a:t>
            </a:r>
            <a:r>
              <a:rPr lang="en" sz="2100"/>
              <a:t> of Youtube</a:t>
            </a:r>
            <a:endParaRPr sz="2100"/>
          </a:p>
          <a:p>
            <a:pPr indent="-342900" lvl="1" marL="914400" rtl="0" algn="l">
              <a:spcBef>
                <a:spcPts val="0"/>
              </a:spcBef>
              <a:spcAft>
                <a:spcPts val="0"/>
              </a:spcAft>
              <a:buSzPts val="1800"/>
              <a:buChar char="○"/>
            </a:pPr>
            <a:r>
              <a:rPr lang="en" sz="1600"/>
              <a:t>DCGAN EXPLAINED </a:t>
            </a:r>
            <a:r>
              <a:rPr lang="en" u="sng">
                <a:solidFill>
                  <a:schemeClr val="hlink"/>
                </a:solidFill>
                <a:latin typeface="Arial"/>
                <a:ea typeface="Arial"/>
                <a:cs typeface="Arial"/>
                <a:sym typeface="Arial"/>
                <a:hlinkClick r:id="rId8"/>
              </a:rPr>
              <a:t>https://www.youtube.com/watch?v=EYrt7fGyA08</a:t>
            </a:r>
            <a:endParaRPr sz="2100"/>
          </a:p>
          <a:p>
            <a:pPr indent="-342900" lvl="1" marL="914400" rtl="0" algn="l">
              <a:spcBef>
                <a:spcPts val="0"/>
              </a:spcBef>
              <a:spcAft>
                <a:spcPts val="0"/>
              </a:spcAft>
              <a:buSzPts val="1800"/>
              <a:buChar char="○"/>
            </a:pPr>
            <a:r>
              <a:rPr lang="en" sz="1300"/>
              <a:t>What are GANs? </a:t>
            </a:r>
            <a:r>
              <a:rPr lang="en" sz="1300" u="sng">
                <a:solidFill>
                  <a:schemeClr val="hlink"/>
                </a:solidFill>
                <a:hlinkClick r:id="rId9"/>
              </a:rPr>
              <a:t>https://youtu.be/TpMIssRdhco?si=3_TLgM7HFZ_VHWhk</a:t>
            </a:r>
            <a:r>
              <a:rPr lang="en" sz="1300"/>
              <a:t> </a:t>
            </a:r>
            <a:br>
              <a:rPr lang="en" sz="1300"/>
            </a:br>
            <a:endParaRPr sz="2100"/>
          </a:p>
          <a:p>
            <a:pPr indent="-374650" lvl="0" marL="457200" rtl="0" algn="l">
              <a:spcBef>
                <a:spcPts val="0"/>
              </a:spcBef>
              <a:spcAft>
                <a:spcPts val="0"/>
              </a:spcAft>
              <a:buSzPts val="2300"/>
              <a:buFont typeface="Corbel"/>
              <a:buChar char="●"/>
            </a:pPr>
            <a:r>
              <a:rPr lang="en" sz="2300">
                <a:latin typeface="Corbel"/>
                <a:ea typeface="Corbel"/>
                <a:cs typeface="Corbel"/>
                <a:sym typeface="Corbel"/>
              </a:rPr>
              <a:t>Dr</a:t>
            </a:r>
            <a:r>
              <a:rPr lang="en" sz="2300">
                <a:latin typeface="Corbel"/>
                <a:ea typeface="Corbel"/>
                <a:cs typeface="Corbel"/>
                <a:sym typeface="Corbel"/>
              </a:rPr>
              <a:t>. </a:t>
            </a:r>
            <a:r>
              <a:rPr lang="en" sz="2300">
                <a:latin typeface="Corbel"/>
                <a:ea typeface="Corbel"/>
                <a:cs typeface="Corbel"/>
                <a:sym typeface="Corbel"/>
              </a:rPr>
              <a:t>Pourhomayoun</a:t>
            </a:r>
            <a:endParaRPr sz="2300">
              <a:latin typeface="Corbel"/>
              <a:ea typeface="Corbel"/>
              <a:cs typeface="Corbel"/>
              <a:sym typeface="Corbel"/>
            </a:endParaRPr>
          </a:p>
          <a:p>
            <a:pPr indent="0" lvl="0" marL="457200" rtl="0" algn="l">
              <a:spcBef>
                <a:spcPts val="0"/>
              </a:spcBef>
              <a:spcAft>
                <a:spcPts val="0"/>
              </a:spcAft>
              <a:buNone/>
            </a:pPr>
            <a:r>
              <a:t/>
            </a:r>
            <a:endParaRPr sz="2100"/>
          </a:p>
        </p:txBody>
      </p:sp>
      <p:pic>
        <p:nvPicPr>
          <p:cNvPr id="1639" name="Google Shape;1639;p116"/>
          <p:cNvPicPr preferRelativeResize="0"/>
          <p:nvPr/>
        </p:nvPicPr>
        <p:blipFill>
          <a:blip r:embed="rId10">
            <a:alphaModFix/>
          </a:blip>
          <a:stretch>
            <a:fillRect/>
          </a:stretch>
        </p:blipFill>
        <p:spPr>
          <a:xfrm>
            <a:off x="4009813" y="3814175"/>
            <a:ext cx="971975" cy="12271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3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Types of GANs</a:t>
            </a:r>
            <a:endParaRPr/>
          </a:p>
        </p:txBody>
      </p:sp>
      <p:sp>
        <p:nvSpPr>
          <p:cNvPr id="738" name="Google Shape;738;p36"/>
          <p:cNvSpPr txBox="1"/>
          <p:nvPr>
            <p:ph idx="3" type="subTitle"/>
          </p:nvPr>
        </p:nvSpPr>
        <p:spPr>
          <a:xfrm>
            <a:off x="1028438" y="1257328"/>
            <a:ext cx="3189600" cy="860700"/>
          </a:xfrm>
          <a:prstGeom prst="rect">
            <a:avLst/>
          </a:prstGeom>
        </p:spPr>
        <p:txBody>
          <a:bodyPr anchorCtr="0" anchor="b" bIns="91425" lIns="91425" spcFirstLastPara="1" rIns="91425" wrap="square" tIns="91425">
            <a:noAutofit/>
          </a:bodyPr>
          <a:lstStyle/>
          <a:p>
            <a:pPr indent="0" lvl="0" marL="0" rtl="0" algn="l">
              <a:spcBef>
                <a:spcPts val="1200"/>
              </a:spcBef>
              <a:spcAft>
                <a:spcPts val="0"/>
              </a:spcAft>
              <a:buNone/>
            </a:pPr>
            <a:r>
              <a:rPr lang="en">
                <a:solidFill>
                  <a:schemeClr val="lt1"/>
                </a:solidFill>
              </a:rPr>
              <a:t>Conditional GANs (CGANs)</a:t>
            </a:r>
            <a:endParaRPr>
              <a:solidFill>
                <a:schemeClr val="lt1"/>
              </a:solidFill>
            </a:endParaRPr>
          </a:p>
        </p:txBody>
      </p:sp>
      <p:sp>
        <p:nvSpPr>
          <p:cNvPr id="739" name="Google Shape;739;p36"/>
          <p:cNvSpPr txBox="1"/>
          <p:nvPr>
            <p:ph idx="1" type="subTitle"/>
          </p:nvPr>
        </p:nvSpPr>
        <p:spPr>
          <a:xfrm>
            <a:off x="4925949" y="1963700"/>
            <a:ext cx="3498000" cy="26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Recognizing the power of convolutional neural networks (CNNs) in image processing, Deep convolutional GAN (DCGAN) integrates CNN architectures into GANs.</a:t>
            </a:r>
            <a:endParaRPr/>
          </a:p>
          <a:p>
            <a:pPr indent="0" lvl="0" marL="0" rtl="0" algn="l">
              <a:spcBef>
                <a:spcPts val="1000"/>
              </a:spcBef>
              <a:spcAft>
                <a:spcPts val="0"/>
              </a:spcAft>
              <a:buNone/>
            </a:pPr>
            <a:r>
              <a:rPr lang="en"/>
              <a:t>With DCGAN, the generator uses transposed convolutions to upscale data distribution, and the discriminator also uses convolutional layers to classify data.</a:t>
            </a:r>
            <a:endParaRPr/>
          </a:p>
          <a:p>
            <a:pPr indent="0" lvl="0" marL="0" rtl="0" algn="l">
              <a:spcBef>
                <a:spcPts val="0"/>
              </a:spcBef>
              <a:spcAft>
                <a:spcPts val="0"/>
              </a:spcAft>
              <a:buNone/>
            </a:pPr>
            <a:r>
              <a:t/>
            </a:r>
            <a:endParaRPr/>
          </a:p>
        </p:txBody>
      </p:sp>
      <p:sp>
        <p:nvSpPr>
          <p:cNvPr id="740" name="Google Shape;740;p36"/>
          <p:cNvSpPr txBox="1"/>
          <p:nvPr>
            <p:ph idx="2" type="subTitle"/>
          </p:nvPr>
        </p:nvSpPr>
        <p:spPr>
          <a:xfrm>
            <a:off x="1028438" y="1963711"/>
            <a:ext cx="3502200" cy="261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This introduces the concept of conditionality that allows for targeted data generation.</a:t>
            </a:r>
            <a:endParaRPr/>
          </a:p>
          <a:p>
            <a:pPr indent="0" lvl="0" marL="0" rtl="0" algn="l">
              <a:spcBef>
                <a:spcPts val="0"/>
              </a:spcBef>
              <a:spcAft>
                <a:spcPts val="0"/>
              </a:spcAft>
              <a:buNone/>
            </a:pPr>
            <a:r>
              <a:rPr lang="en"/>
              <a:t>The generator and discriminator receive additional information, typically as class labels or some other form of conditioning data.</a:t>
            </a:r>
            <a:endParaRPr/>
          </a:p>
        </p:txBody>
      </p:sp>
      <p:sp>
        <p:nvSpPr>
          <p:cNvPr id="741" name="Google Shape;741;p36"/>
          <p:cNvSpPr txBox="1"/>
          <p:nvPr>
            <p:ph idx="4" type="subTitle"/>
          </p:nvPr>
        </p:nvSpPr>
        <p:spPr>
          <a:xfrm>
            <a:off x="4925975" y="1257325"/>
            <a:ext cx="3814500" cy="860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solidFill>
                  <a:schemeClr val="lt1"/>
                </a:solidFill>
              </a:rPr>
              <a:t>Deep Convolutional GANs (DCGANS)</a:t>
            </a:r>
            <a:endParaRPr>
              <a:solidFill>
                <a:schemeClr val="lt1"/>
              </a:solidFill>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3" name="Shape 1643"/>
        <p:cNvGrpSpPr/>
        <p:nvPr/>
      </p:nvGrpSpPr>
      <p:grpSpPr>
        <a:xfrm>
          <a:off x="0" y="0"/>
          <a:ext cx="0" cy="0"/>
          <a:chOff x="0" y="0"/>
          <a:chExt cx="0" cy="0"/>
        </a:xfrm>
      </p:grpSpPr>
      <p:sp>
        <p:nvSpPr>
          <p:cNvPr id="1644" name="Google Shape;1644;p117"/>
          <p:cNvSpPr txBox="1"/>
          <p:nvPr>
            <p:ph type="title"/>
          </p:nvPr>
        </p:nvSpPr>
        <p:spPr>
          <a:xfrm>
            <a:off x="720000" y="445025"/>
            <a:ext cx="7704000" cy="410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6000"/>
              <a:t>THANK YOU</a:t>
            </a:r>
            <a:endParaRPr sz="6000"/>
          </a:p>
        </p:txBody>
      </p:sp>
    </p:spTree>
  </p:cSld>
  <p:clrMapOvr>
    <a:masterClrMapping/>
  </p:clrMapOvr>
</p:sld>
</file>

<file path=ppt/theme/theme1.xml><?xml version="1.0" encoding="utf-8"?>
<a:theme xmlns:a="http://schemas.openxmlformats.org/drawingml/2006/main" xmlns:r="http://schemas.openxmlformats.org/officeDocument/2006/relationships" name="Technology Market Research Pitch Deck by Slidesgo">
  <a:themeElements>
    <a:clrScheme name="Simple Light">
      <a:dk1>
        <a:srgbClr val="FFFFFF"/>
      </a:dk1>
      <a:lt1>
        <a:srgbClr val="00CADA"/>
      </a:lt1>
      <a:dk2>
        <a:srgbClr val="110E24"/>
      </a:dk2>
      <a:lt2>
        <a:srgbClr val="46406B"/>
      </a:lt2>
      <a:accent1>
        <a:srgbClr val="69639C"/>
      </a:accent1>
      <a:accent2>
        <a:srgbClr val="AFAFB6"/>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